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5" r:id="rId3"/>
    <p:sldId id="263" r:id="rId4"/>
    <p:sldId id="265" r:id="rId5"/>
    <p:sldId id="286" r:id="rId6"/>
    <p:sldId id="259" r:id="rId7"/>
    <p:sldId id="258" r:id="rId8"/>
    <p:sldId id="267" r:id="rId9"/>
    <p:sldId id="287" r:id="rId10"/>
    <p:sldId id="261" r:id="rId11"/>
    <p:sldId id="260" r:id="rId12"/>
    <p:sldId id="269" r:id="rId13"/>
    <p:sldId id="270" r:id="rId14"/>
    <p:sldId id="271" r:id="rId15"/>
    <p:sldId id="328" r:id="rId16"/>
    <p:sldId id="257" r:id="rId17"/>
    <p:sldId id="327" r:id="rId18"/>
    <p:sldId id="277" r:id="rId19"/>
    <p:sldId id="280" r:id="rId20"/>
    <p:sldId id="281" r:id="rId21"/>
    <p:sldId id="282" r:id="rId22"/>
    <p:sldId id="332" r:id="rId23"/>
    <p:sldId id="336" r:id="rId24"/>
    <p:sldId id="289" r:id="rId25"/>
    <p:sldId id="290" r:id="rId26"/>
    <p:sldId id="274" r:id="rId27"/>
    <p:sldId id="329" r:id="rId28"/>
    <p:sldId id="333" r:id="rId2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E4B"/>
    <a:srgbClr val="686868"/>
    <a:srgbClr val="94BB46"/>
    <a:srgbClr val="929292"/>
    <a:srgbClr val="7B649C"/>
    <a:srgbClr val="C76B6C"/>
    <a:srgbClr val="333333"/>
    <a:srgbClr val="70B32F"/>
    <a:srgbClr val="970045"/>
    <a:srgbClr val="2F6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CA2BE-5E8F-457E-979A-BD9BD9AACD8E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361A-00A1-4E60-B91B-6265B69E4C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85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8013E-CBC3-4AA9-A04C-E873129F0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15CBC3-724C-4744-9F10-E382FCA11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46AA1-7917-407C-990D-22194E57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0D586-30F5-46F2-99AC-ED9AA0AD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57FED-5880-4762-B742-4E3300E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487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A6E3-9639-4FD6-879E-41302A77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1A7E13-22DF-464C-A42B-D9414BD93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F0C4A9-84CF-4E7F-9FF6-A5BE3F88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37AE8-B0B5-40F1-8AF0-D4C7100E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D7C4B-1BF9-46DA-9CCE-948E2557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285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FF8C85-5899-40C5-AD79-8365BDE16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884122-4E14-4281-8D1B-D087A9A39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43C6D-A3EC-4030-ACD2-9C4AE65E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FDF36-C634-4F95-88B1-3BC51E6F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47B5D-38A7-4529-9521-A954F5AD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85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7CDE0-D4C7-4F96-8344-AF2C04D1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170DEB-ABD6-4EC8-9D28-F625E026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FD64E-280E-4F19-A4F0-C08DA06A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B3368-7D10-4FB7-9409-6DB62464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A4F10-DF30-4625-8706-6180F8E9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54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AB69C-E4B9-4FAE-8A34-8038AA80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B421DD-E3C5-4AC5-95A8-7C7565AC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0CFED-8690-4BB4-8D01-6C762D2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CC320A-5A22-45C6-B12C-0B457DF7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473F7-BFAC-43F4-9C3E-6D4E127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909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696E0-E462-4A41-939A-54F61636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82344-0E36-418A-9EE1-42F2B4387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3CB987-0D15-4A5E-AE19-6A7278F3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94DE-DF8C-4F1A-AFAB-B5A1B057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0E4E4D-6EEA-433C-B7E0-73EF4CBD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31141-143E-4AEB-AE02-E2B0595E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36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33566-6EFC-46E6-B41D-0926F56E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A38E2-358A-48A5-939A-D8FBE79F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3D42B7-DA10-43E1-A371-A5415CD3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71C760-5CAF-4436-A548-FE00CB6D8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E0BEB9-68AE-4057-A308-9412D31CC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43CCA1-E7FF-4F6B-91AE-5BB92121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71483D-62B8-44A5-A8D2-BDCFF42A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E85390-D9FF-46F0-82FC-811E265E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85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FC928-FCBA-4FE4-A523-FE7101F8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ECE1EA-11E9-4438-849B-A23BAD6A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9DDED0-D0F6-4541-AFA8-9B3C31D2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0132DD-A914-4F07-A0BF-768D62DA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8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EA8A74-6950-4F9B-A1C5-FC02230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4EBDF1-F21B-423A-9BA3-E86EE1D3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C76DE1-C554-4A90-B815-3D94C432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44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4310F-E140-4D94-9EE3-6AD48335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7B1B1-1748-4AC2-B6BF-B7153477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6A22C-6CF9-4209-9510-0F439C6DF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75843-BDCD-46DF-A711-FB3ED45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F50318-7AE2-4C1F-BC36-549C4D27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2FD68-08A2-44AE-9A4F-FDA41447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994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DE3F7-3412-40E3-9295-FD948BF6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BFBEBE-5D29-4A30-95D0-6A7A34F0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286DD5-322C-488C-B9B9-AA2E71DE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2B52E-E1E9-43CB-8D8B-943C5585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ADDEBA-A213-4213-B4D5-D0518390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D354F-10D2-492C-B44B-DC1E49F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108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41DF8-06D2-4CC9-9CAD-708097A3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99BE78-47FA-4361-8FBA-A62D9EF5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A71201-EE71-43D0-B682-9C225A765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09B4-FF66-4CA5-ABF0-09C361C9F190}" type="datetimeFigureOut">
              <a:rPr lang="es-PE" smtClean="0"/>
              <a:t>11/11/2023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58462-9BB9-4FA5-96F9-95FD41CE9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9AB14-7A34-45F3-9A8F-E2BAA848A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14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3260A-6EF4-4778-B1AD-B0A6238A2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736" y="3785157"/>
            <a:ext cx="9144000" cy="808966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2E3E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CLÍNICO</a:t>
            </a:r>
            <a:br>
              <a:rPr lang="es-MX" sz="4400" b="1" dirty="0">
                <a:solidFill>
                  <a:srgbClr val="2E3E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400" b="1" dirty="0">
                <a:solidFill>
                  <a:srgbClr val="2E3E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ATLL Hodgkin-</a:t>
            </a:r>
            <a:r>
              <a:rPr lang="es-MX" sz="4400" b="1" dirty="0" err="1">
                <a:solidFill>
                  <a:srgbClr val="2E3E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es-PE" sz="4400" b="1" dirty="0">
              <a:solidFill>
                <a:srgbClr val="2E3E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1ECB66-CDF8-40C1-A436-52C29D47B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736" y="4880634"/>
            <a:ext cx="9144000" cy="711201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Carolina Alvarez Mejía</a:t>
            </a:r>
          </a:p>
        </p:txBody>
      </p:sp>
    </p:spTree>
    <p:extLst>
      <p:ext uri="{BB962C8B-B14F-4D97-AF65-F5344CB8AC3E}">
        <p14:creationId xmlns:p14="http://schemas.microsoft.com/office/powerpoint/2010/main" val="356516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7356" y="2442018"/>
            <a:ext cx="11490483" cy="40934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accent1">
                    <a:lumMod val="50000"/>
                  </a:schemeClr>
                </a:solidFill>
              </a:rPr>
              <a:t>BIOPSIA DE GANGLIO (02/05/2018): </a:t>
            </a:r>
            <a:r>
              <a:rPr lang="es-PE" sz="2000" dirty="0"/>
              <a:t>Ganglio linfático con hiperplasia paracortical reactiva y componente      dermatopático. Algunos folículos presentan cambios castlemanoides.  No existe evidencia morfológica de infiltración linfomatosa.</a:t>
            </a:r>
          </a:p>
          <a:p>
            <a:r>
              <a:rPr lang="es-PE" sz="2000" dirty="0"/>
              <a:t>Estudio de inmunohistoquímica: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CD3 : Células T en su compartimiento, destacando pequeños focos de células grandes atípicas.                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CD4 : Positivo en la mayor parte de células T.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CD8 : Células T pequeñas, reactivas.           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CD20: Células B reactivas                     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PAX5: Células B reactivas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Ki67: Destaca células grandes en el compartimiento T, con un índice de proliferación de </a:t>
            </a:r>
            <a:r>
              <a:rPr lang="es-PE" sz="2000" b="1" dirty="0"/>
              <a:t>30-40%</a:t>
            </a:r>
            <a:r>
              <a:rPr lang="es-PE" sz="2000" dirty="0"/>
              <a:t> consistente con Linfoma residual.      </a:t>
            </a:r>
          </a:p>
          <a:p>
            <a:endParaRPr lang="es-PE" sz="2000" dirty="0"/>
          </a:p>
          <a:p>
            <a:r>
              <a:rPr lang="es-PE" sz="2000" dirty="0"/>
              <a:t>Conclusión: Ganglio linfático con infiltración residual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</a:rPr>
              <a:t>por Linfoma/Leucemia de Células T del Adulto.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7357" y="371164"/>
            <a:ext cx="11490483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dirty="0"/>
              <a:t>Paciente presenta adenopatías cervicales, que al examen físico alcanzan un diámetro de 2 cm.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5742709" y="1807900"/>
            <a:ext cx="706582" cy="46173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437356" y="989190"/>
            <a:ext cx="1149048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dirty="0" err="1">
                <a:solidFill>
                  <a:schemeClr val="bg1"/>
                </a:solidFill>
              </a:rPr>
              <a:t>Qx</a:t>
            </a:r>
            <a:r>
              <a:rPr lang="es-PE" dirty="0">
                <a:solidFill>
                  <a:schemeClr val="bg1"/>
                </a:solidFill>
              </a:rPr>
              <a:t>: Resección de ganglio cervical (2-5-2018)</a:t>
            </a:r>
          </a:p>
          <a:p>
            <a:pPr algn="ctr"/>
            <a:r>
              <a:rPr lang="es-PE" dirty="0"/>
              <a:t>HO: Se evidencia ganglio a nivel cervical de aproximadamente 2x1 cm.</a:t>
            </a:r>
          </a:p>
        </p:txBody>
      </p:sp>
    </p:spTree>
    <p:extLst>
      <p:ext uri="{BB962C8B-B14F-4D97-AF65-F5344CB8AC3E}">
        <p14:creationId xmlns:p14="http://schemas.microsoft.com/office/powerpoint/2010/main" val="307247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5320" y="999534"/>
            <a:ext cx="1088136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400" b="1" dirty="0"/>
              <a:t>REVISION DEL CASO: (11/05/2018)                                           </a:t>
            </a:r>
          </a:p>
          <a:p>
            <a:r>
              <a:rPr lang="es-PE" sz="2400" dirty="0"/>
              <a:t>Se revisa los preparados histológicos, las pruebas realizadas con CD4 y CD8, y se concluye:                                                                                            </a:t>
            </a:r>
          </a:p>
          <a:p>
            <a:r>
              <a:rPr lang="es-PE" sz="2400" dirty="0"/>
              <a:t>- La proliferación linfoide T es neoplásica, y expresa positividad para CD3 y CD4.  </a:t>
            </a:r>
          </a:p>
          <a:p>
            <a:r>
              <a:rPr lang="es-PE" sz="2400" dirty="0"/>
              <a:t>-  Dada la serología para HTLV-1 y la morfología pleomórfica de las células </a:t>
            </a:r>
            <a:r>
              <a:rPr lang="es-PE" sz="2400" dirty="0" err="1"/>
              <a:t>sternberoides</a:t>
            </a:r>
            <a:r>
              <a:rPr lang="es-PE" sz="2400" dirty="0"/>
              <a:t>, el caso corresponde a </a:t>
            </a:r>
          </a:p>
          <a:p>
            <a:pPr algn="ctr"/>
            <a:endParaRPr lang="es-PE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Linfoma/Leucemia de Células T del  Adulto, variante Hodgkin </a:t>
            </a:r>
            <a:r>
              <a:rPr lang="es-PE" sz="2400" b="1" dirty="0" err="1">
                <a:solidFill>
                  <a:schemeClr val="accent1">
                    <a:lumMod val="50000"/>
                  </a:schemeClr>
                </a:solidFill>
              </a:rPr>
              <a:t>like</a:t>
            </a:r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28576"/>
              </p:ext>
            </p:extLst>
          </p:nvPr>
        </p:nvGraphicFramePr>
        <p:xfrm>
          <a:off x="1607185" y="4812063"/>
          <a:ext cx="9245600" cy="755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3200" dirty="0">
                          <a:effectLst/>
                        </a:rPr>
                        <a:t>HTLV I-II 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3200" dirty="0">
                          <a:effectLst/>
                        </a:rPr>
                        <a:t>130,33 – reactivo.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0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4867" y="372303"/>
            <a:ext cx="7068549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400" b="1" dirty="0"/>
              <a:t>TEM CUELLO – TORAX - ABDOMEN – PELVIS (JUN/18): múltiples adenomegalias grupos cervicales IA, IB, II, II y IV bilaterales</a:t>
            </a:r>
            <a:r>
              <a:rPr lang="es-PE" sz="2400" dirty="0"/>
              <a:t>. </a:t>
            </a:r>
          </a:p>
          <a:p>
            <a:r>
              <a:rPr lang="es-PE" sz="2400" dirty="0"/>
              <a:t>Múltiples adenopatías mediastinales peritraqueales superiores e inferiores bilaterales, la mayor de estas en </a:t>
            </a:r>
            <a:r>
              <a:rPr lang="es-PE" sz="2400" b="1" dirty="0">
                <a:solidFill>
                  <a:srgbClr val="FF0000"/>
                </a:solidFill>
              </a:rPr>
              <a:t>ventana aortopulmonar </a:t>
            </a:r>
            <a:r>
              <a:rPr lang="es-PE" sz="2400" dirty="0"/>
              <a:t>que mide </a:t>
            </a:r>
            <a:r>
              <a:rPr lang="es-PE" sz="2400" b="1" dirty="0">
                <a:solidFill>
                  <a:srgbClr val="FF0000"/>
                </a:solidFill>
              </a:rPr>
              <a:t>25mm</a:t>
            </a:r>
            <a:r>
              <a:rPr lang="es-PE" sz="2400" dirty="0"/>
              <a:t>. En particular, estables respecto a estudio previo. Linfonodos retroperitoneales paraaórticos e intercavo-aórticos, así como en hilio esplénico y retro crurales sin mayor variación respecto a  estudio previo.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6EB3155-597B-6161-A4C8-84BB75F2F888}"/>
              </a:ext>
            </a:extLst>
          </p:cNvPr>
          <p:cNvGrpSpPr/>
          <p:nvPr/>
        </p:nvGrpSpPr>
        <p:grpSpPr>
          <a:xfrm>
            <a:off x="7895576" y="197132"/>
            <a:ext cx="3800358" cy="4472525"/>
            <a:chOff x="467333" y="1361660"/>
            <a:chExt cx="4205720" cy="485838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E5CDCEC-1092-26F1-53DA-D07EDEFF5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953" t="30961" r="46396" b="26628"/>
            <a:stretch/>
          </p:blipFill>
          <p:spPr>
            <a:xfrm>
              <a:off x="467333" y="1361660"/>
              <a:ext cx="4205720" cy="4858385"/>
            </a:xfrm>
            <a:prstGeom prst="rect">
              <a:avLst/>
            </a:prstGeom>
          </p:spPr>
        </p:pic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E72E05DB-C3F0-9866-CF82-75C17254B32C}"/>
                </a:ext>
              </a:extLst>
            </p:cNvPr>
            <p:cNvSpPr/>
            <p:nvPr/>
          </p:nvSpPr>
          <p:spPr>
            <a:xfrm>
              <a:off x="1499192" y="3895358"/>
              <a:ext cx="244548" cy="283238"/>
            </a:xfrm>
            <a:custGeom>
              <a:avLst/>
              <a:gdLst>
                <a:gd name="connsiteX0" fmla="*/ 308344 w 389109"/>
                <a:gd name="connsiteY0" fmla="*/ 28056 h 410828"/>
                <a:gd name="connsiteX1" fmla="*/ 53162 w 389109"/>
                <a:gd name="connsiteY1" fmla="*/ 17424 h 410828"/>
                <a:gd name="connsiteX2" fmla="*/ 0 w 389109"/>
                <a:gd name="connsiteY2" fmla="*/ 81219 h 410828"/>
                <a:gd name="connsiteX3" fmla="*/ 10632 w 389109"/>
                <a:gd name="connsiteY3" fmla="*/ 283238 h 410828"/>
                <a:gd name="connsiteX4" fmla="*/ 53162 w 389109"/>
                <a:gd name="connsiteY4" fmla="*/ 347033 h 410828"/>
                <a:gd name="connsiteX5" fmla="*/ 106325 w 389109"/>
                <a:gd name="connsiteY5" fmla="*/ 400196 h 410828"/>
                <a:gd name="connsiteX6" fmla="*/ 138223 w 389109"/>
                <a:gd name="connsiteY6" fmla="*/ 410828 h 410828"/>
                <a:gd name="connsiteX7" fmla="*/ 233916 w 389109"/>
                <a:gd name="connsiteY7" fmla="*/ 400196 h 410828"/>
                <a:gd name="connsiteX8" fmla="*/ 297711 w 389109"/>
                <a:gd name="connsiteY8" fmla="*/ 368298 h 410828"/>
                <a:gd name="connsiteX9" fmla="*/ 340241 w 389109"/>
                <a:gd name="connsiteY9" fmla="*/ 357665 h 410828"/>
                <a:gd name="connsiteX10" fmla="*/ 372139 w 389109"/>
                <a:gd name="connsiteY10" fmla="*/ 347033 h 410828"/>
                <a:gd name="connsiteX11" fmla="*/ 372139 w 389109"/>
                <a:gd name="connsiteY11" fmla="*/ 198177 h 410828"/>
                <a:gd name="connsiteX12" fmla="*/ 340241 w 389109"/>
                <a:gd name="connsiteY12" fmla="*/ 176912 h 410828"/>
                <a:gd name="connsiteX13" fmla="*/ 308344 w 389109"/>
                <a:gd name="connsiteY13" fmla="*/ 28056 h 41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109" h="410828">
                  <a:moveTo>
                    <a:pt x="308344" y="28056"/>
                  </a:moveTo>
                  <a:cubicBezTo>
                    <a:pt x="260498" y="1475"/>
                    <a:pt x="225153" y="-13847"/>
                    <a:pt x="53162" y="17424"/>
                  </a:cubicBezTo>
                  <a:cubicBezTo>
                    <a:pt x="37635" y="20247"/>
                    <a:pt x="8014" y="69198"/>
                    <a:pt x="0" y="81219"/>
                  </a:cubicBezTo>
                  <a:cubicBezTo>
                    <a:pt x="3544" y="148559"/>
                    <a:pt x="-2592" y="217115"/>
                    <a:pt x="10632" y="283238"/>
                  </a:cubicBezTo>
                  <a:cubicBezTo>
                    <a:pt x="15644" y="308299"/>
                    <a:pt x="38985" y="325768"/>
                    <a:pt x="53162" y="347033"/>
                  </a:cubicBezTo>
                  <a:cubicBezTo>
                    <a:pt x="74427" y="378931"/>
                    <a:pt x="70882" y="382475"/>
                    <a:pt x="106325" y="400196"/>
                  </a:cubicBezTo>
                  <a:cubicBezTo>
                    <a:pt x="116350" y="405208"/>
                    <a:pt x="127590" y="407284"/>
                    <a:pt x="138223" y="410828"/>
                  </a:cubicBezTo>
                  <a:cubicBezTo>
                    <a:pt x="170121" y="407284"/>
                    <a:pt x="202259" y="405472"/>
                    <a:pt x="233916" y="400196"/>
                  </a:cubicBezTo>
                  <a:cubicBezTo>
                    <a:pt x="282790" y="392050"/>
                    <a:pt x="250955" y="388337"/>
                    <a:pt x="297711" y="368298"/>
                  </a:cubicBezTo>
                  <a:cubicBezTo>
                    <a:pt x="311142" y="362542"/>
                    <a:pt x="326190" y="361679"/>
                    <a:pt x="340241" y="357665"/>
                  </a:cubicBezTo>
                  <a:cubicBezTo>
                    <a:pt x="351018" y="354586"/>
                    <a:pt x="361506" y="350577"/>
                    <a:pt x="372139" y="347033"/>
                  </a:cubicBezTo>
                  <a:cubicBezTo>
                    <a:pt x="391017" y="290402"/>
                    <a:pt x="398230" y="282970"/>
                    <a:pt x="372139" y="198177"/>
                  </a:cubicBezTo>
                  <a:cubicBezTo>
                    <a:pt x="368381" y="185963"/>
                    <a:pt x="350874" y="184000"/>
                    <a:pt x="340241" y="176912"/>
                  </a:cubicBezTo>
                  <a:cubicBezTo>
                    <a:pt x="303249" y="121422"/>
                    <a:pt x="356190" y="54637"/>
                    <a:pt x="308344" y="2805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9BCE0459-7477-7ADB-B246-A0BFA05035FA}"/>
              </a:ext>
            </a:extLst>
          </p:cNvPr>
          <p:cNvGrpSpPr/>
          <p:nvPr/>
        </p:nvGrpSpPr>
        <p:grpSpPr>
          <a:xfrm>
            <a:off x="6358390" y="4267215"/>
            <a:ext cx="5337544" cy="2326184"/>
            <a:chOff x="5411973" y="1361660"/>
            <a:chExt cx="5337544" cy="232618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AD677E8-663A-CDCA-B582-2922A9288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977" t="48785" r="36000" b="24079"/>
            <a:stretch/>
          </p:blipFill>
          <p:spPr>
            <a:xfrm>
              <a:off x="5411973" y="1361660"/>
              <a:ext cx="5337544" cy="2326184"/>
            </a:xfrm>
            <a:prstGeom prst="rect">
              <a:avLst/>
            </a:prstGeom>
          </p:spPr>
        </p:pic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8C0A89DA-8983-4223-0CAC-0FB3FADD56DE}"/>
                </a:ext>
              </a:extLst>
            </p:cNvPr>
            <p:cNvSpPr/>
            <p:nvPr/>
          </p:nvSpPr>
          <p:spPr>
            <a:xfrm>
              <a:off x="7797211" y="2209617"/>
              <a:ext cx="177207" cy="225239"/>
            </a:xfrm>
            <a:custGeom>
              <a:avLst/>
              <a:gdLst>
                <a:gd name="connsiteX0" fmla="*/ 308344 w 389109"/>
                <a:gd name="connsiteY0" fmla="*/ 28056 h 410828"/>
                <a:gd name="connsiteX1" fmla="*/ 53162 w 389109"/>
                <a:gd name="connsiteY1" fmla="*/ 17424 h 410828"/>
                <a:gd name="connsiteX2" fmla="*/ 0 w 389109"/>
                <a:gd name="connsiteY2" fmla="*/ 81219 h 410828"/>
                <a:gd name="connsiteX3" fmla="*/ 10632 w 389109"/>
                <a:gd name="connsiteY3" fmla="*/ 283238 h 410828"/>
                <a:gd name="connsiteX4" fmla="*/ 53162 w 389109"/>
                <a:gd name="connsiteY4" fmla="*/ 347033 h 410828"/>
                <a:gd name="connsiteX5" fmla="*/ 106325 w 389109"/>
                <a:gd name="connsiteY5" fmla="*/ 400196 h 410828"/>
                <a:gd name="connsiteX6" fmla="*/ 138223 w 389109"/>
                <a:gd name="connsiteY6" fmla="*/ 410828 h 410828"/>
                <a:gd name="connsiteX7" fmla="*/ 233916 w 389109"/>
                <a:gd name="connsiteY7" fmla="*/ 400196 h 410828"/>
                <a:gd name="connsiteX8" fmla="*/ 297711 w 389109"/>
                <a:gd name="connsiteY8" fmla="*/ 368298 h 410828"/>
                <a:gd name="connsiteX9" fmla="*/ 340241 w 389109"/>
                <a:gd name="connsiteY9" fmla="*/ 357665 h 410828"/>
                <a:gd name="connsiteX10" fmla="*/ 372139 w 389109"/>
                <a:gd name="connsiteY10" fmla="*/ 347033 h 410828"/>
                <a:gd name="connsiteX11" fmla="*/ 372139 w 389109"/>
                <a:gd name="connsiteY11" fmla="*/ 198177 h 410828"/>
                <a:gd name="connsiteX12" fmla="*/ 340241 w 389109"/>
                <a:gd name="connsiteY12" fmla="*/ 176912 h 410828"/>
                <a:gd name="connsiteX13" fmla="*/ 308344 w 389109"/>
                <a:gd name="connsiteY13" fmla="*/ 28056 h 41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109" h="410828">
                  <a:moveTo>
                    <a:pt x="308344" y="28056"/>
                  </a:moveTo>
                  <a:cubicBezTo>
                    <a:pt x="260498" y="1475"/>
                    <a:pt x="225153" y="-13847"/>
                    <a:pt x="53162" y="17424"/>
                  </a:cubicBezTo>
                  <a:cubicBezTo>
                    <a:pt x="37635" y="20247"/>
                    <a:pt x="8014" y="69198"/>
                    <a:pt x="0" y="81219"/>
                  </a:cubicBezTo>
                  <a:cubicBezTo>
                    <a:pt x="3544" y="148559"/>
                    <a:pt x="-2592" y="217115"/>
                    <a:pt x="10632" y="283238"/>
                  </a:cubicBezTo>
                  <a:cubicBezTo>
                    <a:pt x="15644" y="308299"/>
                    <a:pt x="38985" y="325768"/>
                    <a:pt x="53162" y="347033"/>
                  </a:cubicBezTo>
                  <a:cubicBezTo>
                    <a:pt x="74427" y="378931"/>
                    <a:pt x="70882" y="382475"/>
                    <a:pt x="106325" y="400196"/>
                  </a:cubicBezTo>
                  <a:cubicBezTo>
                    <a:pt x="116350" y="405208"/>
                    <a:pt x="127590" y="407284"/>
                    <a:pt x="138223" y="410828"/>
                  </a:cubicBezTo>
                  <a:cubicBezTo>
                    <a:pt x="170121" y="407284"/>
                    <a:pt x="202259" y="405472"/>
                    <a:pt x="233916" y="400196"/>
                  </a:cubicBezTo>
                  <a:cubicBezTo>
                    <a:pt x="282790" y="392050"/>
                    <a:pt x="250955" y="388337"/>
                    <a:pt x="297711" y="368298"/>
                  </a:cubicBezTo>
                  <a:cubicBezTo>
                    <a:pt x="311142" y="362542"/>
                    <a:pt x="326190" y="361679"/>
                    <a:pt x="340241" y="357665"/>
                  </a:cubicBezTo>
                  <a:cubicBezTo>
                    <a:pt x="351018" y="354586"/>
                    <a:pt x="361506" y="350577"/>
                    <a:pt x="372139" y="347033"/>
                  </a:cubicBezTo>
                  <a:cubicBezTo>
                    <a:pt x="391017" y="290402"/>
                    <a:pt x="398230" y="282970"/>
                    <a:pt x="372139" y="198177"/>
                  </a:cubicBezTo>
                  <a:cubicBezTo>
                    <a:pt x="368381" y="185963"/>
                    <a:pt x="350874" y="184000"/>
                    <a:pt x="340241" y="176912"/>
                  </a:cubicBezTo>
                  <a:cubicBezTo>
                    <a:pt x="303249" y="121422"/>
                    <a:pt x="356190" y="54637"/>
                    <a:pt x="308344" y="2805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C41681BC-3E03-A62E-D21B-23B589C8C2DA}"/>
              </a:ext>
            </a:extLst>
          </p:cNvPr>
          <p:cNvGrpSpPr/>
          <p:nvPr/>
        </p:nvGrpSpPr>
        <p:grpSpPr>
          <a:xfrm>
            <a:off x="629920" y="4267215"/>
            <a:ext cx="5789928" cy="2326184"/>
            <a:chOff x="5803725" y="3996187"/>
            <a:chExt cx="5360462" cy="222385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C2B902F-0654-D050-8E82-2D0ACD790994}"/>
                </a:ext>
              </a:extLst>
            </p:cNvPr>
            <p:cNvGrpSpPr/>
            <p:nvPr/>
          </p:nvGrpSpPr>
          <p:grpSpPr>
            <a:xfrm>
              <a:off x="5803725" y="3996187"/>
              <a:ext cx="5360462" cy="2223858"/>
              <a:chOff x="5803725" y="3996187"/>
              <a:chExt cx="5360462" cy="2223858"/>
            </a:xfrm>
          </p:grpSpPr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FCD42FA2-FD21-8423-C622-765A3565A42E}"/>
                  </a:ext>
                </a:extLst>
              </p:cNvPr>
              <p:cNvGrpSpPr/>
              <p:nvPr/>
            </p:nvGrpSpPr>
            <p:grpSpPr>
              <a:xfrm>
                <a:off x="5803725" y="3996187"/>
                <a:ext cx="5360462" cy="2223858"/>
                <a:chOff x="5803725" y="3996187"/>
                <a:chExt cx="5360462" cy="2223858"/>
              </a:xfrm>
            </p:grpSpPr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B932A2FF-DE94-635D-F9C7-C69ECD62C3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2489" t="43984" r="37859" b="23047"/>
                <a:stretch/>
              </p:blipFill>
              <p:spPr>
                <a:xfrm>
                  <a:off x="5803725" y="3996187"/>
                  <a:ext cx="5360462" cy="2223858"/>
                </a:xfrm>
                <a:prstGeom prst="rect">
                  <a:avLst/>
                </a:prstGeom>
              </p:spPr>
            </p:pic>
            <p:sp>
              <p:nvSpPr>
                <p:cNvPr id="15" name="Forma libre 10">
                  <a:extLst>
                    <a:ext uri="{FF2B5EF4-FFF2-40B4-BE49-F238E27FC236}">
                      <a16:creationId xmlns:a16="http://schemas.microsoft.com/office/drawing/2014/main" id="{E6E5CDE3-D7EA-DCBA-7193-1DE13E7DCAA7}"/>
                    </a:ext>
                  </a:extLst>
                </p:cNvPr>
                <p:cNvSpPr/>
                <p:nvPr/>
              </p:nvSpPr>
              <p:spPr>
                <a:xfrm>
                  <a:off x="8970337" y="5114260"/>
                  <a:ext cx="152399" cy="229900"/>
                </a:xfrm>
                <a:custGeom>
                  <a:avLst/>
                  <a:gdLst>
                    <a:gd name="connsiteX0" fmla="*/ 308344 w 389109"/>
                    <a:gd name="connsiteY0" fmla="*/ 28056 h 410828"/>
                    <a:gd name="connsiteX1" fmla="*/ 53162 w 389109"/>
                    <a:gd name="connsiteY1" fmla="*/ 17424 h 410828"/>
                    <a:gd name="connsiteX2" fmla="*/ 0 w 389109"/>
                    <a:gd name="connsiteY2" fmla="*/ 81219 h 410828"/>
                    <a:gd name="connsiteX3" fmla="*/ 10632 w 389109"/>
                    <a:gd name="connsiteY3" fmla="*/ 283238 h 410828"/>
                    <a:gd name="connsiteX4" fmla="*/ 53162 w 389109"/>
                    <a:gd name="connsiteY4" fmla="*/ 347033 h 410828"/>
                    <a:gd name="connsiteX5" fmla="*/ 106325 w 389109"/>
                    <a:gd name="connsiteY5" fmla="*/ 400196 h 410828"/>
                    <a:gd name="connsiteX6" fmla="*/ 138223 w 389109"/>
                    <a:gd name="connsiteY6" fmla="*/ 410828 h 410828"/>
                    <a:gd name="connsiteX7" fmla="*/ 233916 w 389109"/>
                    <a:gd name="connsiteY7" fmla="*/ 400196 h 410828"/>
                    <a:gd name="connsiteX8" fmla="*/ 297711 w 389109"/>
                    <a:gd name="connsiteY8" fmla="*/ 368298 h 410828"/>
                    <a:gd name="connsiteX9" fmla="*/ 340241 w 389109"/>
                    <a:gd name="connsiteY9" fmla="*/ 357665 h 410828"/>
                    <a:gd name="connsiteX10" fmla="*/ 372139 w 389109"/>
                    <a:gd name="connsiteY10" fmla="*/ 347033 h 410828"/>
                    <a:gd name="connsiteX11" fmla="*/ 372139 w 389109"/>
                    <a:gd name="connsiteY11" fmla="*/ 198177 h 410828"/>
                    <a:gd name="connsiteX12" fmla="*/ 340241 w 389109"/>
                    <a:gd name="connsiteY12" fmla="*/ 176912 h 410828"/>
                    <a:gd name="connsiteX13" fmla="*/ 308344 w 389109"/>
                    <a:gd name="connsiteY13" fmla="*/ 28056 h 410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9109" h="410828">
                      <a:moveTo>
                        <a:pt x="308344" y="28056"/>
                      </a:moveTo>
                      <a:cubicBezTo>
                        <a:pt x="260498" y="1475"/>
                        <a:pt x="225153" y="-13847"/>
                        <a:pt x="53162" y="17424"/>
                      </a:cubicBezTo>
                      <a:cubicBezTo>
                        <a:pt x="37635" y="20247"/>
                        <a:pt x="8014" y="69198"/>
                        <a:pt x="0" y="81219"/>
                      </a:cubicBezTo>
                      <a:cubicBezTo>
                        <a:pt x="3544" y="148559"/>
                        <a:pt x="-2592" y="217115"/>
                        <a:pt x="10632" y="283238"/>
                      </a:cubicBezTo>
                      <a:cubicBezTo>
                        <a:pt x="15644" y="308299"/>
                        <a:pt x="38985" y="325768"/>
                        <a:pt x="53162" y="347033"/>
                      </a:cubicBezTo>
                      <a:cubicBezTo>
                        <a:pt x="74427" y="378931"/>
                        <a:pt x="70882" y="382475"/>
                        <a:pt x="106325" y="400196"/>
                      </a:cubicBezTo>
                      <a:cubicBezTo>
                        <a:pt x="116350" y="405208"/>
                        <a:pt x="127590" y="407284"/>
                        <a:pt x="138223" y="410828"/>
                      </a:cubicBezTo>
                      <a:cubicBezTo>
                        <a:pt x="170121" y="407284"/>
                        <a:pt x="202259" y="405472"/>
                        <a:pt x="233916" y="400196"/>
                      </a:cubicBezTo>
                      <a:cubicBezTo>
                        <a:pt x="282790" y="392050"/>
                        <a:pt x="250955" y="388337"/>
                        <a:pt x="297711" y="368298"/>
                      </a:cubicBezTo>
                      <a:cubicBezTo>
                        <a:pt x="311142" y="362542"/>
                        <a:pt x="326190" y="361679"/>
                        <a:pt x="340241" y="357665"/>
                      </a:cubicBezTo>
                      <a:cubicBezTo>
                        <a:pt x="351018" y="354586"/>
                        <a:pt x="361506" y="350577"/>
                        <a:pt x="372139" y="347033"/>
                      </a:cubicBezTo>
                      <a:cubicBezTo>
                        <a:pt x="391017" y="290402"/>
                        <a:pt x="398230" y="282970"/>
                        <a:pt x="372139" y="198177"/>
                      </a:cubicBezTo>
                      <a:cubicBezTo>
                        <a:pt x="368381" y="185963"/>
                        <a:pt x="350874" y="184000"/>
                        <a:pt x="340241" y="176912"/>
                      </a:cubicBezTo>
                      <a:cubicBezTo>
                        <a:pt x="303249" y="121422"/>
                        <a:pt x="356190" y="54637"/>
                        <a:pt x="308344" y="2805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6" name="Forma libre 11">
                  <a:extLst>
                    <a:ext uri="{FF2B5EF4-FFF2-40B4-BE49-F238E27FC236}">
                      <a16:creationId xmlns:a16="http://schemas.microsoft.com/office/drawing/2014/main" id="{0454B3AD-F849-0ACB-396E-FF998D0207CE}"/>
                    </a:ext>
                  </a:extLst>
                </p:cNvPr>
                <p:cNvSpPr/>
                <p:nvPr/>
              </p:nvSpPr>
              <p:spPr>
                <a:xfrm>
                  <a:off x="8849837" y="5077877"/>
                  <a:ext cx="120500" cy="104670"/>
                </a:xfrm>
                <a:custGeom>
                  <a:avLst/>
                  <a:gdLst>
                    <a:gd name="connsiteX0" fmla="*/ 308344 w 389109"/>
                    <a:gd name="connsiteY0" fmla="*/ 28056 h 410828"/>
                    <a:gd name="connsiteX1" fmla="*/ 53162 w 389109"/>
                    <a:gd name="connsiteY1" fmla="*/ 17424 h 410828"/>
                    <a:gd name="connsiteX2" fmla="*/ 0 w 389109"/>
                    <a:gd name="connsiteY2" fmla="*/ 81219 h 410828"/>
                    <a:gd name="connsiteX3" fmla="*/ 10632 w 389109"/>
                    <a:gd name="connsiteY3" fmla="*/ 283238 h 410828"/>
                    <a:gd name="connsiteX4" fmla="*/ 53162 w 389109"/>
                    <a:gd name="connsiteY4" fmla="*/ 347033 h 410828"/>
                    <a:gd name="connsiteX5" fmla="*/ 106325 w 389109"/>
                    <a:gd name="connsiteY5" fmla="*/ 400196 h 410828"/>
                    <a:gd name="connsiteX6" fmla="*/ 138223 w 389109"/>
                    <a:gd name="connsiteY6" fmla="*/ 410828 h 410828"/>
                    <a:gd name="connsiteX7" fmla="*/ 233916 w 389109"/>
                    <a:gd name="connsiteY7" fmla="*/ 400196 h 410828"/>
                    <a:gd name="connsiteX8" fmla="*/ 297711 w 389109"/>
                    <a:gd name="connsiteY8" fmla="*/ 368298 h 410828"/>
                    <a:gd name="connsiteX9" fmla="*/ 340241 w 389109"/>
                    <a:gd name="connsiteY9" fmla="*/ 357665 h 410828"/>
                    <a:gd name="connsiteX10" fmla="*/ 372139 w 389109"/>
                    <a:gd name="connsiteY10" fmla="*/ 347033 h 410828"/>
                    <a:gd name="connsiteX11" fmla="*/ 372139 w 389109"/>
                    <a:gd name="connsiteY11" fmla="*/ 198177 h 410828"/>
                    <a:gd name="connsiteX12" fmla="*/ 340241 w 389109"/>
                    <a:gd name="connsiteY12" fmla="*/ 176912 h 410828"/>
                    <a:gd name="connsiteX13" fmla="*/ 308344 w 389109"/>
                    <a:gd name="connsiteY13" fmla="*/ 28056 h 410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9109" h="410828">
                      <a:moveTo>
                        <a:pt x="308344" y="28056"/>
                      </a:moveTo>
                      <a:cubicBezTo>
                        <a:pt x="260498" y="1475"/>
                        <a:pt x="225153" y="-13847"/>
                        <a:pt x="53162" y="17424"/>
                      </a:cubicBezTo>
                      <a:cubicBezTo>
                        <a:pt x="37635" y="20247"/>
                        <a:pt x="8014" y="69198"/>
                        <a:pt x="0" y="81219"/>
                      </a:cubicBezTo>
                      <a:cubicBezTo>
                        <a:pt x="3544" y="148559"/>
                        <a:pt x="-2592" y="217115"/>
                        <a:pt x="10632" y="283238"/>
                      </a:cubicBezTo>
                      <a:cubicBezTo>
                        <a:pt x="15644" y="308299"/>
                        <a:pt x="38985" y="325768"/>
                        <a:pt x="53162" y="347033"/>
                      </a:cubicBezTo>
                      <a:cubicBezTo>
                        <a:pt x="74427" y="378931"/>
                        <a:pt x="70882" y="382475"/>
                        <a:pt x="106325" y="400196"/>
                      </a:cubicBezTo>
                      <a:cubicBezTo>
                        <a:pt x="116350" y="405208"/>
                        <a:pt x="127590" y="407284"/>
                        <a:pt x="138223" y="410828"/>
                      </a:cubicBezTo>
                      <a:cubicBezTo>
                        <a:pt x="170121" y="407284"/>
                        <a:pt x="202259" y="405472"/>
                        <a:pt x="233916" y="400196"/>
                      </a:cubicBezTo>
                      <a:cubicBezTo>
                        <a:pt x="282790" y="392050"/>
                        <a:pt x="250955" y="388337"/>
                        <a:pt x="297711" y="368298"/>
                      </a:cubicBezTo>
                      <a:cubicBezTo>
                        <a:pt x="311142" y="362542"/>
                        <a:pt x="326190" y="361679"/>
                        <a:pt x="340241" y="357665"/>
                      </a:cubicBezTo>
                      <a:cubicBezTo>
                        <a:pt x="351018" y="354586"/>
                        <a:pt x="361506" y="350577"/>
                        <a:pt x="372139" y="347033"/>
                      </a:cubicBezTo>
                      <a:cubicBezTo>
                        <a:pt x="391017" y="290402"/>
                        <a:pt x="398230" y="282970"/>
                        <a:pt x="372139" y="198177"/>
                      </a:cubicBezTo>
                      <a:cubicBezTo>
                        <a:pt x="368381" y="185963"/>
                        <a:pt x="350874" y="184000"/>
                        <a:pt x="340241" y="176912"/>
                      </a:cubicBezTo>
                      <a:cubicBezTo>
                        <a:pt x="303249" y="121422"/>
                        <a:pt x="356190" y="54637"/>
                        <a:pt x="308344" y="2805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CCA6A7BF-F90A-1F9A-A9A2-C5683D7118F7}"/>
                  </a:ext>
                </a:extLst>
              </p:cNvPr>
              <p:cNvSpPr/>
              <p:nvPr/>
            </p:nvSpPr>
            <p:spPr>
              <a:xfrm>
                <a:off x="8970338" y="5045977"/>
                <a:ext cx="63797" cy="65681"/>
              </a:xfrm>
              <a:custGeom>
                <a:avLst/>
                <a:gdLst>
                  <a:gd name="connsiteX0" fmla="*/ 308344 w 389109"/>
                  <a:gd name="connsiteY0" fmla="*/ 28056 h 410828"/>
                  <a:gd name="connsiteX1" fmla="*/ 53162 w 389109"/>
                  <a:gd name="connsiteY1" fmla="*/ 17424 h 410828"/>
                  <a:gd name="connsiteX2" fmla="*/ 0 w 389109"/>
                  <a:gd name="connsiteY2" fmla="*/ 81219 h 410828"/>
                  <a:gd name="connsiteX3" fmla="*/ 10632 w 389109"/>
                  <a:gd name="connsiteY3" fmla="*/ 283238 h 410828"/>
                  <a:gd name="connsiteX4" fmla="*/ 53162 w 389109"/>
                  <a:gd name="connsiteY4" fmla="*/ 347033 h 410828"/>
                  <a:gd name="connsiteX5" fmla="*/ 106325 w 389109"/>
                  <a:gd name="connsiteY5" fmla="*/ 400196 h 410828"/>
                  <a:gd name="connsiteX6" fmla="*/ 138223 w 389109"/>
                  <a:gd name="connsiteY6" fmla="*/ 410828 h 410828"/>
                  <a:gd name="connsiteX7" fmla="*/ 233916 w 389109"/>
                  <a:gd name="connsiteY7" fmla="*/ 400196 h 410828"/>
                  <a:gd name="connsiteX8" fmla="*/ 297711 w 389109"/>
                  <a:gd name="connsiteY8" fmla="*/ 368298 h 410828"/>
                  <a:gd name="connsiteX9" fmla="*/ 340241 w 389109"/>
                  <a:gd name="connsiteY9" fmla="*/ 357665 h 410828"/>
                  <a:gd name="connsiteX10" fmla="*/ 372139 w 389109"/>
                  <a:gd name="connsiteY10" fmla="*/ 347033 h 410828"/>
                  <a:gd name="connsiteX11" fmla="*/ 372139 w 389109"/>
                  <a:gd name="connsiteY11" fmla="*/ 198177 h 410828"/>
                  <a:gd name="connsiteX12" fmla="*/ 340241 w 389109"/>
                  <a:gd name="connsiteY12" fmla="*/ 176912 h 410828"/>
                  <a:gd name="connsiteX13" fmla="*/ 308344 w 389109"/>
                  <a:gd name="connsiteY13" fmla="*/ 28056 h 410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9109" h="410828">
                    <a:moveTo>
                      <a:pt x="308344" y="28056"/>
                    </a:moveTo>
                    <a:cubicBezTo>
                      <a:pt x="260498" y="1475"/>
                      <a:pt x="225153" y="-13847"/>
                      <a:pt x="53162" y="17424"/>
                    </a:cubicBezTo>
                    <a:cubicBezTo>
                      <a:pt x="37635" y="20247"/>
                      <a:pt x="8014" y="69198"/>
                      <a:pt x="0" y="81219"/>
                    </a:cubicBezTo>
                    <a:cubicBezTo>
                      <a:pt x="3544" y="148559"/>
                      <a:pt x="-2592" y="217115"/>
                      <a:pt x="10632" y="283238"/>
                    </a:cubicBezTo>
                    <a:cubicBezTo>
                      <a:pt x="15644" y="308299"/>
                      <a:pt x="38985" y="325768"/>
                      <a:pt x="53162" y="347033"/>
                    </a:cubicBezTo>
                    <a:cubicBezTo>
                      <a:pt x="74427" y="378931"/>
                      <a:pt x="70882" y="382475"/>
                      <a:pt x="106325" y="400196"/>
                    </a:cubicBezTo>
                    <a:cubicBezTo>
                      <a:pt x="116350" y="405208"/>
                      <a:pt x="127590" y="407284"/>
                      <a:pt x="138223" y="410828"/>
                    </a:cubicBezTo>
                    <a:cubicBezTo>
                      <a:pt x="170121" y="407284"/>
                      <a:pt x="202259" y="405472"/>
                      <a:pt x="233916" y="400196"/>
                    </a:cubicBezTo>
                    <a:cubicBezTo>
                      <a:pt x="282790" y="392050"/>
                      <a:pt x="250955" y="388337"/>
                      <a:pt x="297711" y="368298"/>
                    </a:cubicBezTo>
                    <a:cubicBezTo>
                      <a:pt x="311142" y="362542"/>
                      <a:pt x="326190" y="361679"/>
                      <a:pt x="340241" y="357665"/>
                    </a:cubicBezTo>
                    <a:cubicBezTo>
                      <a:pt x="351018" y="354586"/>
                      <a:pt x="361506" y="350577"/>
                      <a:pt x="372139" y="347033"/>
                    </a:cubicBezTo>
                    <a:cubicBezTo>
                      <a:pt x="391017" y="290402"/>
                      <a:pt x="398230" y="282970"/>
                      <a:pt x="372139" y="198177"/>
                    </a:cubicBezTo>
                    <a:cubicBezTo>
                      <a:pt x="368381" y="185963"/>
                      <a:pt x="350874" y="184000"/>
                      <a:pt x="340241" y="176912"/>
                    </a:cubicBezTo>
                    <a:cubicBezTo>
                      <a:pt x="303249" y="121422"/>
                      <a:pt x="356190" y="54637"/>
                      <a:pt x="308344" y="28056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Forma libre 15">
              <a:extLst>
                <a:ext uri="{FF2B5EF4-FFF2-40B4-BE49-F238E27FC236}">
                  <a16:creationId xmlns:a16="http://schemas.microsoft.com/office/drawing/2014/main" id="{7A387D79-1AED-92A1-740F-9B628C6644FE}"/>
                </a:ext>
              </a:extLst>
            </p:cNvPr>
            <p:cNvSpPr/>
            <p:nvPr/>
          </p:nvSpPr>
          <p:spPr>
            <a:xfrm>
              <a:off x="8006080" y="5108115"/>
              <a:ext cx="205801" cy="161059"/>
            </a:xfrm>
            <a:custGeom>
              <a:avLst/>
              <a:gdLst>
                <a:gd name="connsiteX0" fmla="*/ 308344 w 389109"/>
                <a:gd name="connsiteY0" fmla="*/ 28056 h 410828"/>
                <a:gd name="connsiteX1" fmla="*/ 53162 w 389109"/>
                <a:gd name="connsiteY1" fmla="*/ 17424 h 410828"/>
                <a:gd name="connsiteX2" fmla="*/ 0 w 389109"/>
                <a:gd name="connsiteY2" fmla="*/ 81219 h 410828"/>
                <a:gd name="connsiteX3" fmla="*/ 10632 w 389109"/>
                <a:gd name="connsiteY3" fmla="*/ 283238 h 410828"/>
                <a:gd name="connsiteX4" fmla="*/ 53162 w 389109"/>
                <a:gd name="connsiteY4" fmla="*/ 347033 h 410828"/>
                <a:gd name="connsiteX5" fmla="*/ 106325 w 389109"/>
                <a:gd name="connsiteY5" fmla="*/ 400196 h 410828"/>
                <a:gd name="connsiteX6" fmla="*/ 138223 w 389109"/>
                <a:gd name="connsiteY6" fmla="*/ 410828 h 410828"/>
                <a:gd name="connsiteX7" fmla="*/ 233916 w 389109"/>
                <a:gd name="connsiteY7" fmla="*/ 400196 h 410828"/>
                <a:gd name="connsiteX8" fmla="*/ 297711 w 389109"/>
                <a:gd name="connsiteY8" fmla="*/ 368298 h 410828"/>
                <a:gd name="connsiteX9" fmla="*/ 340241 w 389109"/>
                <a:gd name="connsiteY9" fmla="*/ 357665 h 410828"/>
                <a:gd name="connsiteX10" fmla="*/ 372139 w 389109"/>
                <a:gd name="connsiteY10" fmla="*/ 347033 h 410828"/>
                <a:gd name="connsiteX11" fmla="*/ 372139 w 389109"/>
                <a:gd name="connsiteY11" fmla="*/ 198177 h 410828"/>
                <a:gd name="connsiteX12" fmla="*/ 340241 w 389109"/>
                <a:gd name="connsiteY12" fmla="*/ 176912 h 410828"/>
                <a:gd name="connsiteX13" fmla="*/ 308344 w 389109"/>
                <a:gd name="connsiteY13" fmla="*/ 28056 h 41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109" h="410828">
                  <a:moveTo>
                    <a:pt x="308344" y="28056"/>
                  </a:moveTo>
                  <a:cubicBezTo>
                    <a:pt x="260498" y="1475"/>
                    <a:pt x="225153" y="-13847"/>
                    <a:pt x="53162" y="17424"/>
                  </a:cubicBezTo>
                  <a:cubicBezTo>
                    <a:pt x="37635" y="20247"/>
                    <a:pt x="8014" y="69198"/>
                    <a:pt x="0" y="81219"/>
                  </a:cubicBezTo>
                  <a:cubicBezTo>
                    <a:pt x="3544" y="148559"/>
                    <a:pt x="-2592" y="217115"/>
                    <a:pt x="10632" y="283238"/>
                  </a:cubicBezTo>
                  <a:cubicBezTo>
                    <a:pt x="15644" y="308299"/>
                    <a:pt x="38985" y="325768"/>
                    <a:pt x="53162" y="347033"/>
                  </a:cubicBezTo>
                  <a:cubicBezTo>
                    <a:pt x="74427" y="378931"/>
                    <a:pt x="70882" y="382475"/>
                    <a:pt x="106325" y="400196"/>
                  </a:cubicBezTo>
                  <a:cubicBezTo>
                    <a:pt x="116350" y="405208"/>
                    <a:pt x="127590" y="407284"/>
                    <a:pt x="138223" y="410828"/>
                  </a:cubicBezTo>
                  <a:cubicBezTo>
                    <a:pt x="170121" y="407284"/>
                    <a:pt x="202259" y="405472"/>
                    <a:pt x="233916" y="400196"/>
                  </a:cubicBezTo>
                  <a:cubicBezTo>
                    <a:pt x="282790" y="392050"/>
                    <a:pt x="250955" y="388337"/>
                    <a:pt x="297711" y="368298"/>
                  </a:cubicBezTo>
                  <a:cubicBezTo>
                    <a:pt x="311142" y="362542"/>
                    <a:pt x="326190" y="361679"/>
                    <a:pt x="340241" y="357665"/>
                  </a:cubicBezTo>
                  <a:cubicBezTo>
                    <a:pt x="351018" y="354586"/>
                    <a:pt x="361506" y="350577"/>
                    <a:pt x="372139" y="347033"/>
                  </a:cubicBezTo>
                  <a:cubicBezTo>
                    <a:pt x="391017" y="290402"/>
                    <a:pt x="398230" y="282970"/>
                    <a:pt x="372139" y="198177"/>
                  </a:cubicBezTo>
                  <a:cubicBezTo>
                    <a:pt x="368381" y="185963"/>
                    <a:pt x="350874" y="184000"/>
                    <a:pt x="340241" y="176912"/>
                  </a:cubicBezTo>
                  <a:cubicBezTo>
                    <a:pt x="303249" y="121422"/>
                    <a:pt x="356190" y="54637"/>
                    <a:pt x="308344" y="2805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4738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67841" y="2195642"/>
            <a:ext cx="79628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GEMOX x 6 cursos (JUN/18 </a:t>
            </a:r>
            <a:r>
              <a:rPr lang="es-PE" dirty="0">
                <a:sym typeface="Wingdings" panose="05000000000000000000" pitchFamily="2" charset="2"/>
              </a:rPr>
              <a:t> OCT/18)</a:t>
            </a:r>
            <a:endParaRPr lang="es-PE" dirty="0"/>
          </a:p>
        </p:txBody>
      </p:sp>
      <p:sp>
        <p:nvSpPr>
          <p:cNvPr id="4" name="Flecha derecha 3"/>
          <p:cNvSpPr/>
          <p:nvPr/>
        </p:nvSpPr>
        <p:spPr>
          <a:xfrm>
            <a:off x="1086093" y="2146066"/>
            <a:ext cx="1350334" cy="49973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1658678" y="2977118"/>
            <a:ext cx="9845749" cy="14991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/>
              <a:t>TEM CUELLO- TÓRAX- ABDOMEN-PELVIS (OCT/2018): </a:t>
            </a:r>
            <a:r>
              <a:rPr lang="es-PE" dirty="0"/>
              <a:t> en cuello adenopatías en nivel I menores de 12 mm y en nivel II-III bilateral menores de 10 mm de eje corto. A nivel mediastinal componente adenopático residual post tratamiento sin variación significativa respecto a estudio anterior, adenopatías axilares menores de 12 mm  de eje corto, también sugieren residual.</a:t>
            </a:r>
          </a:p>
        </p:txBody>
      </p:sp>
      <p:sp>
        <p:nvSpPr>
          <p:cNvPr id="6" name="Elipse 5"/>
          <p:cNvSpPr/>
          <p:nvPr/>
        </p:nvSpPr>
        <p:spPr>
          <a:xfrm>
            <a:off x="276447" y="3168501"/>
            <a:ext cx="1105786" cy="111641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Post 6to curso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467841" y="5733746"/>
            <a:ext cx="79628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/>
              <a:t>Paciente con acude a controles por motivos extra médicos hasta febrero del 2019.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945477" y="4684447"/>
            <a:ext cx="7336443" cy="83127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RESPUESTA COMPLETA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24395" y="754922"/>
            <a:ext cx="11097490" cy="10285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DX: LINFOMA NO HODGKIN CEL T ADULTO TIPO LINFOMATOSO., VARIANTE HODGKIN-LIKE</a:t>
            </a:r>
          </a:p>
          <a:p>
            <a:pPr algn="ctr"/>
            <a:r>
              <a:rPr lang="es-PE" dirty="0">
                <a:solidFill>
                  <a:schemeClr val="bg1"/>
                </a:solidFill>
              </a:rPr>
              <a:t> 1° CERVICAL EC IVB (IMO)</a:t>
            </a:r>
          </a:p>
          <a:p>
            <a:pPr algn="ctr"/>
            <a:r>
              <a:rPr lang="es-PE" dirty="0">
                <a:solidFill>
                  <a:schemeClr val="bg1"/>
                </a:solidFill>
              </a:rPr>
              <a:t>PIT SCORE 2 = LOW-INT RISK</a:t>
            </a:r>
          </a:p>
        </p:txBody>
      </p:sp>
    </p:spTree>
    <p:extLst>
      <p:ext uri="{BB962C8B-B14F-4D97-AF65-F5344CB8AC3E}">
        <p14:creationId xmlns:p14="http://schemas.microsoft.com/office/powerpoint/2010/main" val="5074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5941" y="3237889"/>
            <a:ext cx="725978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AZT + 3TC – IFN (FEBRERO 2019 – DICIEMBRE 2020)* 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660911" y="3156855"/>
            <a:ext cx="1350334" cy="4543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660911" y="805910"/>
            <a:ext cx="10899718" cy="22495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/>
              <a:t>TEM CUELLO- TÓRAX- ABDOMEN-PELVIS (FEB/2019):</a:t>
            </a:r>
            <a:r>
              <a:rPr lang="es-PE" dirty="0"/>
              <a:t> en cuello algunas adenopatías </a:t>
            </a:r>
            <a:r>
              <a:rPr lang="es-PE" b="1" dirty="0"/>
              <a:t>nivel I</a:t>
            </a:r>
            <a:r>
              <a:rPr lang="es-PE" dirty="0"/>
              <a:t> menores de </a:t>
            </a:r>
            <a:r>
              <a:rPr lang="es-PE" b="1" dirty="0"/>
              <a:t>12mm eje corto </a:t>
            </a:r>
            <a:r>
              <a:rPr lang="es-PE" dirty="0"/>
              <a:t>y en </a:t>
            </a:r>
            <a:r>
              <a:rPr lang="es-PE" b="1" dirty="0"/>
              <a:t>nivel II, III bilateral menores de 10mm eje corto </a:t>
            </a:r>
            <a:r>
              <a:rPr lang="es-PE" dirty="0"/>
              <a:t>sin variación significativa de  apariencia residual. En tórax las áreas solidas hipodensas </a:t>
            </a:r>
            <a:r>
              <a:rPr lang="es-PE" b="1" dirty="0"/>
              <a:t>mediastinales paratraqueales periaórticas subcarinales sin variación</a:t>
            </a:r>
            <a:r>
              <a:rPr lang="es-PE" dirty="0"/>
              <a:t> y de apariencia también </a:t>
            </a:r>
            <a:r>
              <a:rPr lang="es-PE" b="1" dirty="0"/>
              <a:t>residual</a:t>
            </a:r>
            <a:r>
              <a:rPr lang="es-PE" dirty="0"/>
              <a:t>. Los pequeños </a:t>
            </a:r>
            <a:r>
              <a:rPr lang="es-PE" b="1" dirty="0"/>
              <a:t>ganglios menores de 12mm de eje corto a nivel retroperitoneal periaórtico </a:t>
            </a:r>
            <a:r>
              <a:rPr lang="es-PE" dirty="0"/>
              <a:t>iliacos inguinales axilares son de menor número en ultimo estudio y de </a:t>
            </a:r>
            <a:r>
              <a:rPr lang="es-PE" b="1" dirty="0"/>
              <a:t>apariencia también residual</a:t>
            </a:r>
            <a:r>
              <a:rPr lang="es-PE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6BA5B4-4C1C-66BE-8640-56BB94C4C0B2}"/>
              </a:ext>
            </a:extLst>
          </p:cNvPr>
          <p:cNvSpPr txBox="1"/>
          <p:nvPr/>
        </p:nvSpPr>
        <p:spPr>
          <a:xfrm>
            <a:off x="688025" y="3858375"/>
            <a:ext cx="108290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DICIEMBRE 2019: NEUTROPENIA G3 + APARICIÓN DE ADP CERVICAL E INGUINAL BILATERAL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8FA086-A786-4000-3762-E28A83020A5A}"/>
              </a:ext>
            </a:extLst>
          </p:cNvPr>
          <p:cNvSpPr/>
          <p:nvPr/>
        </p:nvSpPr>
        <p:spPr>
          <a:xfrm>
            <a:off x="688025" y="4410176"/>
            <a:ext cx="10829059" cy="6204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/>
              <a:t>BMO (MARZO/2020): INFILTRACIÓN LINFOMATOSA</a:t>
            </a:r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198ED84-EBF6-2363-AFCE-F22DD60EA40C}"/>
              </a:ext>
            </a:extLst>
          </p:cNvPr>
          <p:cNvSpPr/>
          <p:nvPr/>
        </p:nvSpPr>
        <p:spPr>
          <a:xfrm>
            <a:off x="693571" y="5192850"/>
            <a:ext cx="10899718" cy="859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/>
              <a:t>TEM C-TAP (AGO 2020): </a:t>
            </a:r>
            <a:r>
              <a:rPr lang="es-PE" dirty="0"/>
              <a:t>ADP AXILARES </a:t>
            </a:r>
            <a:r>
              <a:rPr lang="es-PE" b="1" dirty="0"/>
              <a:t>16 Y 25 M</a:t>
            </a:r>
            <a:r>
              <a:rPr lang="es-PE" dirty="0"/>
              <a:t>M, MEDIASTINALES 18 MM, BRONQUIECTASIAS CILÍNDRICAS EN LSD. GANGLIOS INGUINALES </a:t>
            </a:r>
            <a:r>
              <a:rPr lang="es-PE" b="1" dirty="0"/>
              <a:t>19 MM</a:t>
            </a:r>
          </a:p>
        </p:txBody>
      </p:sp>
    </p:spTree>
    <p:extLst>
      <p:ext uri="{BB962C8B-B14F-4D97-AF65-F5344CB8AC3E}">
        <p14:creationId xmlns:p14="http://schemas.microsoft.com/office/powerpoint/2010/main" val="326262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2005A8-8886-A79D-10EF-F5757B541046}"/>
              </a:ext>
            </a:extLst>
          </p:cNvPr>
          <p:cNvSpPr/>
          <p:nvPr/>
        </p:nvSpPr>
        <p:spPr>
          <a:xfrm>
            <a:off x="583928" y="668919"/>
            <a:ext cx="11063605" cy="5348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/>
              <a:t> SUSPENDE IFN POR DESABASTECIMIENTO DE MEDICAMENTO.  CONTINÚA AZT + 3TC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8266F7E-3DE0-905C-4DFD-72E132C7C0AF}"/>
              </a:ext>
            </a:extLst>
          </p:cNvPr>
          <p:cNvSpPr/>
          <p:nvPr/>
        </p:nvSpPr>
        <p:spPr>
          <a:xfrm>
            <a:off x="583928" y="1296209"/>
            <a:ext cx="11063605" cy="5348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/>
              <a:t> RECUPERACIÓN HEMATOLÓGICA (NOV 2021) – APARICIÓN DE ADP CERVICALES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B9DA1FC-3705-6FCA-BB09-E0FC80B0642A}"/>
              </a:ext>
            </a:extLst>
          </p:cNvPr>
          <p:cNvSpPr/>
          <p:nvPr/>
        </p:nvSpPr>
        <p:spPr>
          <a:xfrm>
            <a:off x="583928" y="1981124"/>
            <a:ext cx="5938792" cy="30243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400" b="1" dirty="0"/>
              <a:t>TEM C-TAP (MAR 2022): </a:t>
            </a:r>
            <a:r>
              <a:rPr lang="es-PE" sz="2400" dirty="0"/>
              <a:t>ADP CERVICALES </a:t>
            </a:r>
            <a:r>
              <a:rPr lang="es-PE" sz="2400" b="1" dirty="0"/>
              <a:t>16 X 12 MM</a:t>
            </a:r>
            <a:r>
              <a:rPr lang="es-PE" sz="2400" dirty="0"/>
              <a:t>.  ADP MEDIASTINALES Y AXILARES </a:t>
            </a:r>
            <a:r>
              <a:rPr lang="es-PE" sz="2400" b="1" dirty="0"/>
              <a:t>18 X 8 MM</a:t>
            </a:r>
            <a:r>
              <a:rPr lang="es-PE" sz="2400" dirty="0"/>
              <a:t>. ADP RTP E INGUINALES </a:t>
            </a:r>
            <a:r>
              <a:rPr lang="es-PE" sz="2400" b="1" dirty="0"/>
              <a:t>16 X 8 MM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813B41A-CAC1-F70D-97EF-94A6EDFF0293}"/>
              </a:ext>
            </a:extLst>
          </p:cNvPr>
          <p:cNvSpPr/>
          <p:nvPr/>
        </p:nvSpPr>
        <p:spPr>
          <a:xfrm>
            <a:off x="583928" y="5376233"/>
            <a:ext cx="11063606" cy="5156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/>
              <a:t>PACIENTE CONTINÚA EN CONTROLES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C0F0D3-388A-ACED-53CF-AD6DEE8A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58" y="2005233"/>
            <a:ext cx="4172902" cy="30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4045E-609F-A628-02D3-E431D3C0EB6D}"/>
              </a:ext>
            </a:extLst>
          </p:cNvPr>
          <p:cNvSpPr txBox="1">
            <a:spLocks/>
          </p:cNvSpPr>
          <p:nvPr/>
        </p:nvSpPr>
        <p:spPr>
          <a:xfrm>
            <a:off x="1656736" y="3785157"/>
            <a:ext cx="9144000" cy="808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2E3E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  <a:endParaRPr lang="es-PE" b="1" dirty="0">
              <a:solidFill>
                <a:srgbClr val="2E3E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5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AF94B-CB58-672C-B0A1-86F8F6D90B29}"/>
              </a:ext>
            </a:extLst>
          </p:cNvPr>
          <p:cNvSpPr txBox="1">
            <a:spLocks/>
          </p:cNvSpPr>
          <p:nvPr/>
        </p:nvSpPr>
        <p:spPr>
          <a:xfrm>
            <a:off x="942975" y="623587"/>
            <a:ext cx="8042276" cy="7211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HTLV-1: Distribución Geográfica</a:t>
            </a:r>
            <a:endParaRPr 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2972C1-2A0C-07FF-3F22-88C28A07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785966"/>
            <a:ext cx="6437138" cy="3749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B685E3-380B-7D58-6563-C83C652ECC17}"/>
              </a:ext>
            </a:extLst>
          </p:cNvPr>
          <p:cNvSpPr txBox="1"/>
          <p:nvPr/>
        </p:nvSpPr>
        <p:spPr>
          <a:xfrm>
            <a:off x="7535334" y="2089028"/>
            <a:ext cx="2975950" cy="3054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336550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68375" indent="-282575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63650" indent="-295275" defTabSz="9144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6225" indent="-282575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828800" indent="-282575" defTabSz="914400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2117725" indent="-282575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2398713" indent="-282575" defTabSz="914400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2689225" indent="-282575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pPr>
              <a:spcBef>
                <a:spcPts val="1400"/>
              </a:spcBef>
            </a:pP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nivel mundial </a:t>
            </a:r>
          </a:p>
          <a:p>
            <a:pPr>
              <a:spcBef>
                <a:spcPts val="1400"/>
              </a:spcBef>
            </a:pP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 10 millones de portadores de HTLV-1</a:t>
            </a:r>
          </a:p>
          <a:p>
            <a:pPr>
              <a:spcBef>
                <a:spcPts val="1400"/>
              </a:spcBef>
            </a:pP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Perú: </a:t>
            </a:r>
          </a:p>
          <a:p>
            <a:pPr>
              <a:spcBef>
                <a:spcPts val="1400"/>
              </a:spcBef>
            </a:pP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150 000 a 450 000 de portadores de HTLV-1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FE27E-C270-8230-CEF8-7D9F386DCC88}"/>
              </a:ext>
            </a:extLst>
          </p:cNvPr>
          <p:cNvSpPr txBox="1"/>
          <p:nvPr/>
        </p:nvSpPr>
        <p:spPr>
          <a:xfrm>
            <a:off x="6345144" y="6048706"/>
            <a:ext cx="556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Adaptado de: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Gessain &amp; Cassar. Front Microbiol. 2012;15:388</a:t>
            </a:r>
          </a:p>
        </p:txBody>
      </p:sp>
    </p:spTree>
    <p:extLst>
      <p:ext uri="{BB962C8B-B14F-4D97-AF65-F5344CB8AC3E}">
        <p14:creationId xmlns:p14="http://schemas.microsoft.com/office/powerpoint/2010/main" val="99681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E28694-61E2-48A4-8B5B-D8C3F3AD2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1" t="25835" r="27193" b="34557"/>
          <a:stretch/>
        </p:blipFill>
        <p:spPr>
          <a:xfrm>
            <a:off x="354927" y="840545"/>
            <a:ext cx="11482149" cy="54582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EEF53F7-E076-406A-9A86-6727141A0B34}"/>
              </a:ext>
            </a:extLst>
          </p:cNvPr>
          <p:cNvSpPr/>
          <p:nvPr/>
        </p:nvSpPr>
        <p:spPr>
          <a:xfrm>
            <a:off x="493760" y="1644155"/>
            <a:ext cx="11204480" cy="1149845"/>
          </a:xfrm>
          <a:prstGeom prst="rect">
            <a:avLst/>
          </a:prstGeom>
          <a:solidFill>
            <a:srgbClr val="4D1434">
              <a:alpha val="1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480938-48BC-48D5-82A9-107A42AB1BBF}"/>
              </a:ext>
            </a:extLst>
          </p:cNvPr>
          <p:cNvSpPr/>
          <p:nvPr/>
        </p:nvSpPr>
        <p:spPr>
          <a:xfrm>
            <a:off x="8920183" y="139458"/>
            <a:ext cx="277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chivo Narrow"/>
              </a:rPr>
              <a:t>Tagaya</a:t>
            </a:r>
            <a:r>
              <a:rPr lang="en-US" dirty="0">
                <a:solidFill>
                  <a:srgbClr val="000000"/>
                </a:solidFill>
                <a:latin typeface="Archivo Narrow"/>
              </a:rPr>
              <a:t> Y. F1000Res. 2019; 8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929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BE2B9B-78AB-458B-ABF6-C6932937B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0" t="27887" r="25000" b="47486"/>
          <a:stretch/>
        </p:blipFill>
        <p:spPr>
          <a:xfrm>
            <a:off x="506435" y="801858"/>
            <a:ext cx="11386042" cy="3643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1472A-0C40-4A55-BC92-6F8384B3A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38" t="42664" r="24308" b="49999"/>
          <a:stretch/>
        </p:blipFill>
        <p:spPr>
          <a:xfrm>
            <a:off x="506435" y="5022166"/>
            <a:ext cx="11228576" cy="914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70D901C-7963-481D-95FE-3536FE57CD96}"/>
              </a:ext>
            </a:extLst>
          </p:cNvPr>
          <p:cNvSpPr/>
          <p:nvPr/>
        </p:nvSpPr>
        <p:spPr>
          <a:xfrm>
            <a:off x="6791272" y="40417"/>
            <a:ext cx="51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Cook </a:t>
            </a:r>
            <a:r>
              <a:rPr lang="en-US" dirty="0" err="1"/>
              <a:t>L.Journal</a:t>
            </a:r>
            <a:r>
              <a:rPr lang="en-US" dirty="0"/>
              <a:t> of Clinical Oncology.2019, 3: 677-687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3112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AC519-3F11-9E77-A88F-51E3C7A7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Agenda</a:t>
            </a:r>
            <a:endParaRPr lang="es-PE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9321CB-7256-C906-C51A-1DA7B0DC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/>
              <a:t>Caso clínico</a:t>
            </a:r>
          </a:p>
          <a:p>
            <a:pPr marL="514350" indent="-514350">
              <a:buAutoNum type="arabicPeriod"/>
            </a:pPr>
            <a:r>
              <a:rPr lang="es-ES" dirty="0"/>
              <a:t>Generalidades de HTLV-1</a:t>
            </a:r>
          </a:p>
          <a:p>
            <a:pPr marL="514350" indent="-514350">
              <a:buAutoNum type="arabicPeriod"/>
            </a:pPr>
            <a:r>
              <a:rPr lang="es-ES" dirty="0"/>
              <a:t>Disc</a:t>
            </a:r>
          </a:p>
          <a:p>
            <a:pPr marL="514350" indent="-514350">
              <a:buAutoNum type="arabicPeriod"/>
            </a:pPr>
            <a:r>
              <a:rPr lang="es-ES" dirty="0"/>
              <a:t>Conclusiones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5410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BAA7D9-8E2C-4A6C-A964-604056FE7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9" t="20313" r="29223" b="76165"/>
          <a:stretch/>
        </p:blipFill>
        <p:spPr>
          <a:xfrm>
            <a:off x="1" y="711561"/>
            <a:ext cx="12207249" cy="573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B1A8EC-9C34-4BCD-B90B-FB0EC6964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45" t="36917" r="25604" b="32709"/>
          <a:stretch/>
        </p:blipFill>
        <p:spPr>
          <a:xfrm>
            <a:off x="284480" y="1285462"/>
            <a:ext cx="11695485" cy="406841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0D05FD8-6041-44B9-B15F-1D66DD98656D}"/>
              </a:ext>
            </a:extLst>
          </p:cNvPr>
          <p:cNvSpPr/>
          <p:nvPr/>
        </p:nvSpPr>
        <p:spPr>
          <a:xfrm>
            <a:off x="284480" y="3514918"/>
            <a:ext cx="7832035" cy="609600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3A487E3-3DFC-4354-B779-D77E04776404}"/>
              </a:ext>
            </a:extLst>
          </p:cNvPr>
          <p:cNvSpPr/>
          <p:nvPr/>
        </p:nvSpPr>
        <p:spPr>
          <a:xfrm>
            <a:off x="284480" y="2889495"/>
            <a:ext cx="7832035" cy="267615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C270627-AD58-492C-8D6F-4E1983DDA366}"/>
              </a:ext>
            </a:extLst>
          </p:cNvPr>
          <p:cNvSpPr/>
          <p:nvPr/>
        </p:nvSpPr>
        <p:spPr>
          <a:xfrm>
            <a:off x="6791272" y="40417"/>
            <a:ext cx="51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Cook </a:t>
            </a:r>
            <a:r>
              <a:rPr lang="en-US" dirty="0" err="1"/>
              <a:t>L.Journal</a:t>
            </a:r>
            <a:r>
              <a:rPr lang="en-US" dirty="0"/>
              <a:t> of Clinical Oncology.2019, 3: 677-687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905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B91F0B-AC41-4A6C-A83C-9A64C1782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9" t="20313" r="29223" b="76165"/>
          <a:stretch/>
        </p:blipFill>
        <p:spPr>
          <a:xfrm>
            <a:off x="1" y="711561"/>
            <a:ext cx="12207249" cy="573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56362F-D122-4AEF-BEF4-5FDD62A37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24"/>
          <a:stretch/>
        </p:blipFill>
        <p:spPr>
          <a:xfrm>
            <a:off x="15250" y="1285462"/>
            <a:ext cx="12192000" cy="557253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51436D-B9AB-4CEC-9AA7-F4BB0A0B0594}"/>
              </a:ext>
            </a:extLst>
          </p:cNvPr>
          <p:cNvSpPr/>
          <p:nvPr/>
        </p:nvSpPr>
        <p:spPr>
          <a:xfrm>
            <a:off x="6791272" y="40417"/>
            <a:ext cx="51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Cook </a:t>
            </a:r>
            <a:r>
              <a:rPr lang="en-US" dirty="0" err="1"/>
              <a:t>L.Journal</a:t>
            </a:r>
            <a:r>
              <a:rPr lang="en-US" dirty="0"/>
              <a:t> of Clinical Oncology.2019, 3: 677-687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8967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E9172-8810-9BA6-C8DA-F7064B51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ATLL Hodgkin-</a:t>
            </a:r>
            <a:r>
              <a:rPr lang="es-ES" b="1" dirty="0" err="1"/>
              <a:t>like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EEE6A-79CB-F3BB-0491-66676888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6728"/>
            <a:ext cx="10693400" cy="3620135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Variante morfológica de ATLL que se observa en fases incipientes  o fases neoplásicas tempranas</a:t>
            </a:r>
          </a:p>
          <a:p>
            <a:r>
              <a:rPr lang="es-ES" dirty="0" err="1"/>
              <a:t>Oshima</a:t>
            </a:r>
            <a:r>
              <a:rPr lang="es-ES" dirty="0"/>
              <a:t> et al. (2018)</a:t>
            </a:r>
          </a:p>
          <a:p>
            <a:pPr lvl="1"/>
            <a:r>
              <a:rPr lang="es-ES" dirty="0"/>
              <a:t>Curso indolente temprano --&gt; 50% desarrollan ATLL típico en 2-3 años del diagnóstico</a:t>
            </a:r>
          </a:p>
          <a:p>
            <a:pPr lvl="1"/>
            <a:r>
              <a:rPr lang="es-ES" dirty="0"/>
              <a:t>Sobrevida a 2 años: 62.1% y a 5 años: 25.9%</a:t>
            </a:r>
          </a:p>
          <a:p>
            <a:r>
              <a:rPr lang="es-ES" dirty="0"/>
              <a:t>Reportes de coexistencia de ATLL-HL y HAM/TSP</a:t>
            </a:r>
          </a:p>
          <a:p>
            <a:r>
              <a:rPr lang="es-ES" dirty="0"/>
              <a:t>Fenotipo CD30+ CD15+, asociado con frecuencia a infección por EBV</a:t>
            </a:r>
          </a:p>
          <a:p>
            <a:r>
              <a:rPr lang="es-ES" dirty="0"/>
              <a:t>Sobrevida global a 5 años: 25.9% -- mayor que en otros subtipos histológicos de ATLL</a:t>
            </a:r>
          </a:p>
          <a:p>
            <a:pPr lvl="1"/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FC0C8D-33EF-450E-0ABF-23AB5972FFC4}"/>
              </a:ext>
            </a:extLst>
          </p:cNvPr>
          <p:cNvSpPr txBox="1"/>
          <p:nvPr/>
        </p:nvSpPr>
        <p:spPr>
          <a:xfrm>
            <a:off x="2885440" y="5846544"/>
            <a:ext cx="89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0" i="0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Ohshima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K, </a:t>
            </a:r>
            <a:r>
              <a:rPr lang="es-PE" b="0" i="0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Suzumiya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J, Kato A, </a:t>
            </a:r>
            <a:r>
              <a:rPr lang="es-PE" b="0" i="0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Tashiro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K, Kikuchi M.  </a:t>
            </a:r>
            <a:r>
              <a:rPr lang="es-PE" b="0" i="1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Int</a:t>
            </a:r>
            <a:r>
              <a:rPr lang="es-PE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J </a:t>
            </a:r>
            <a:r>
              <a:rPr lang="es-PE" b="0" i="1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Cancer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. 1997; 72: 592-598.</a:t>
            </a:r>
          </a:p>
          <a:p>
            <a:pPr algn="r"/>
            <a:r>
              <a:rPr lang="es-PE" b="0" i="0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Kobata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K.  </a:t>
            </a:r>
            <a:r>
              <a:rPr lang="es-PE" b="0" i="1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Cancer</a:t>
            </a:r>
            <a:r>
              <a:rPr lang="es-PE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Medicine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s-PE" dirty="0">
                <a:solidFill>
                  <a:srgbClr val="303030"/>
                </a:solidFill>
                <a:latin typeface="Cambria" panose="02040503050406030204" pitchFamily="18" charset="0"/>
              </a:rPr>
              <a:t>2020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; </a:t>
            </a:r>
            <a:r>
              <a:rPr lang="es-PE" b="0" i="0" dirty="0">
                <a:solidFill>
                  <a:srgbClr val="5B616B"/>
                </a:solidFill>
                <a:effectLst/>
                <a:latin typeface="BlinkMacSystemFont"/>
              </a:rPr>
              <a:t>9(16):5788-5797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3759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BCF775-D484-1535-A1EE-085D03F4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70069"/>
            <a:ext cx="7874000" cy="6787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23CAFB-438D-35F7-C755-9634848A24AE}"/>
              </a:ext>
            </a:extLst>
          </p:cNvPr>
          <p:cNvSpPr txBox="1"/>
          <p:nvPr/>
        </p:nvSpPr>
        <p:spPr>
          <a:xfrm>
            <a:off x="6126480" y="641859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0" i="0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Kobata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K.  </a:t>
            </a:r>
            <a:r>
              <a:rPr lang="es-PE" b="0" i="1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Cancer</a:t>
            </a:r>
            <a:r>
              <a:rPr lang="es-PE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Medicine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s-PE" dirty="0">
                <a:solidFill>
                  <a:srgbClr val="303030"/>
                </a:solidFill>
                <a:latin typeface="Cambria" panose="02040503050406030204" pitchFamily="18" charset="0"/>
              </a:rPr>
              <a:t>2020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; </a:t>
            </a:r>
            <a:r>
              <a:rPr lang="es-PE" b="0" i="0" dirty="0">
                <a:solidFill>
                  <a:srgbClr val="5B616B"/>
                </a:solidFill>
                <a:effectLst/>
                <a:latin typeface="BlinkMacSystemFont"/>
              </a:rPr>
              <a:t>9(16):5788-5797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6724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917D57-249A-27D6-A88C-AE221B2E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Características clínicas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700A539-F1C0-78B8-1BAF-EFC03EDA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71" y="1690688"/>
            <a:ext cx="11315947" cy="4452729"/>
          </a:xfrm>
        </p:spPr>
        <p:txBody>
          <a:bodyPr>
            <a:normAutofit/>
          </a:bodyPr>
          <a:lstStyle/>
          <a:p>
            <a:r>
              <a:rPr lang="es-PE" dirty="0"/>
              <a:t>Importante: diferenciar LH HTLV+ vs. ATLL Hodgkin-</a:t>
            </a:r>
            <a:r>
              <a:rPr lang="es-PE" dirty="0" err="1"/>
              <a:t>Like</a:t>
            </a:r>
            <a:endParaRPr lang="es-PE" dirty="0"/>
          </a:p>
          <a:p>
            <a:r>
              <a:rPr lang="es-PE" b="1" dirty="0"/>
              <a:t>Linfoma de Hodgkin HTLV-1+:</a:t>
            </a:r>
          </a:p>
          <a:p>
            <a:pPr lvl="1"/>
            <a:r>
              <a:rPr lang="es-PE" sz="1800" dirty="0"/>
              <a:t>Mediana de edad al diagnóstico: 57.3 años</a:t>
            </a:r>
          </a:p>
          <a:p>
            <a:pPr lvl="1"/>
            <a:r>
              <a:rPr lang="es-PE" sz="1800" dirty="0"/>
              <a:t>Variante predominante: celularidad mixta</a:t>
            </a:r>
          </a:p>
          <a:p>
            <a:pPr lvl="1"/>
            <a:r>
              <a:rPr lang="es-PE" sz="1800" dirty="0" err="1"/>
              <a:t>Estadíos</a:t>
            </a:r>
            <a:r>
              <a:rPr lang="es-PE" sz="1800" dirty="0"/>
              <a:t> clínicos tempranos</a:t>
            </a:r>
          </a:p>
          <a:p>
            <a:pPr lvl="1"/>
            <a:r>
              <a:rPr lang="es-PE" sz="1800" dirty="0"/>
              <a:t>Sobrevida global (50%): 180 meses</a:t>
            </a:r>
          </a:p>
          <a:p>
            <a:pPr lvl="1"/>
            <a:endParaRPr lang="es-PE" sz="1800" dirty="0"/>
          </a:p>
          <a:p>
            <a:r>
              <a:rPr lang="es-PE" b="1" dirty="0"/>
              <a:t>ATLL Hodgkin-</a:t>
            </a:r>
            <a:r>
              <a:rPr lang="es-PE" b="1" dirty="0" err="1"/>
              <a:t>Like</a:t>
            </a:r>
            <a:r>
              <a:rPr lang="es-PE" b="1" dirty="0"/>
              <a:t>:</a:t>
            </a:r>
          </a:p>
          <a:p>
            <a:pPr lvl="1"/>
            <a:r>
              <a:rPr lang="es-PE" sz="1800" dirty="0"/>
              <a:t>Mediana de edad al diagnóstico: 64.2 años</a:t>
            </a:r>
          </a:p>
          <a:p>
            <a:pPr lvl="1"/>
            <a:r>
              <a:rPr lang="es-PE" sz="1800" dirty="0"/>
              <a:t>DHL elevada</a:t>
            </a:r>
          </a:p>
          <a:p>
            <a:pPr lvl="1"/>
            <a:r>
              <a:rPr lang="es-PE" sz="1800" dirty="0" err="1"/>
              <a:t>Estadíos</a:t>
            </a:r>
            <a:r>
              <a:rPr lang="es-PE" sz="1800" dirty="0"/>
              <a:t> clínicos avanzados</a:t>
            </a:r>
          </a:p>
          <a:p>
            <a:pPr lvl="1"/>
            <a:r>
              <a:rPr lang="es-PE" sz="1800" dirty="0"/>
              <a:t>Sobrevida global (50%): 7.8 meses</a:t>
            </a:r>
          </a:p>
          <a:p>
            <a:pPr lvl="1"/>
            <a:endParaRPr lang="es-PE" sz="1800" dirty="0"/>
          </a:p>
          <a:p>
            <a:endParaRPr lang="es-P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36EB199-ADAA-4C18-2112-43CDC267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9011"/>
            <a:ext cx="5379374" cy="37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82D820-CC30-5F40-102B-E8BA32CD280B}"/>
              </a:ext>
            </a:extLst>
          </p:cNvPr>
          <p:cNvSpPr txBox="1"/>
          <p:nvPr/>
        </p:nvSpPr>
        <p:spPr>
          <a:xfrm>
            <a:off x="6187218" y="626096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0" i="0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Kobata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K.  </a:t>
            </a:r>
            <a:r>
              <a:rPr lang="es-PE" b="0" i="1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Cancer</a:t>
            </a:r>
            <a:r>
              <a:rPr lang="es-PE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Medicine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s-PE" dirty="0">
                <a:solidFill>
                  <a:srgbClr val="303030"/>
                </a:solidFill>
                <a:latin typeface="Cambria" panose="02040503050406030204" pitchFamily="18" charset="0"/>
              </a:rPr>
              <a:t>2020</a:t>
            </a:r>
            <a:r>
              <a:rPr lang="es-PE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; </a:t>
            </a:r>
            <a:r>
              <a:rPr lang="es-PE" b="0" i="0" dirty="0">
                <a:solidFill>
                  <a:srgbClr val="5B616B"/>
                </a:solidFill>
                <a:effectLst/>
                <a:latin typeface="BlinkMacSystemFont"/>
              </a:rPr>
              <a:t>9(16):5788-5797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3224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2AE20-1ACC-C727-D956-93700BEC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Características histológicas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EB39CCD-E17E-BEAA-1CE6-B69341AC2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615782"/>
              </p:ext>
            </p:extLst>
          </p:nvPr>
        </p:nvGraphicFramePr>
        <p:xfrm>
          <a:off x="1107440" y="2214880"/>
          <a:ext cx="10246360" cy="312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23180">
                  <a:extLst>
                    <a:ext uri="{9D8B030D-6E8A-4147-A177-3AD203B41FA5}">
                      <a16:colId xmlns:a16="http://schemas.microsoft.com/office/drawing/2014/main" val="2030740238"/>
                    </a:ext>
                  </a:extLst>
                </a:gridCol>
                <a:gridCol w="5123180">
                  <a:extLst>
                    <a:ext uri="{9D8B030D-6E8A-4147-A177-3AD203B41FA5}">
                      <a16:colId xmlns:a16="http://schemas.microsoft.com/office/drawing/2014/main" val="1644519907"/>
                    </a:ext>
                  </a:extLst>
                </a:gridCol>
              </a:tblGrid>
              <a:tr h="932768"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LINFOMA DE HODGKIN HTLV +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ATLL HODGKIN-LIKE</a:t>
                      </a:r>
                    </a:p>
                  </a:txBody>
                  <a:tcPr marT="34350" marB="3435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04416"/>
                  </a:ext>
                </a:extLst>
              </a:tr>
              <a:tr h="2196512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PE" sz="2100" dirty="0"/>
                        <a:t>Presencia de linfocitos CD8+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PE" sz="2100" dirty="0"/>
                        <a:t>Ausencia de células linfoides CD25+ CCR4+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PE" sz="2100" b="1" dirty="0"/>
                        <a:t>Ki 67 bajos (28.3%)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s-PE" sz="2100" dirty="0"/>
                    </a:p>
                  </a:txBody>
                  <a:tcPr marT="34350" marB="34350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PE" sz="2100" dirty="0"/>
                        <a:t>Infiltrados CD3+ CD4+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PE" sz="2100" dirty="0"/>
                        <a:t>Presencia de células linfoides CD25+ CCR4+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PE" sz="2100" b="1" dirty="0"/>
                        <a:t>Ki 67 altos (&gt; 30%)</a:t>
                      </a:r>
                    </a:p>
                    <a:p>
                      <a:pPr algn="l"/>
                      <a:endParaRPr lang="es-PE" sz="2100" dirty="0"/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86949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51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7F49E-72B8-77B3-B8A5-9C6AF76B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772138-F9C8-8CC6-DA90-3965F9FD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Necesidad de pruebas moleculares para demostrar la integración viral en el contexto de infección por HTLV-1</a:t>
            </a:r>
          </a:p>
          <a:p>
            <a:r>
              <a:rPr lang="es-PE" sz="2400" dirty="0"/>
              <a:t>Importancia del estudio serológico de HTLV-1 en linfomas, pese a histologías no sugerentes de ATLL</a:t>
            </a:r>
          </a:p>
          <a:p>
            <a:r>
              <a:rPr lang="es-PE" sz="2400" dirty="0"/>
              <a:t>La caracterización correcta de la condición clínica permite determinar el tratamiento ideal y el pronóstico</a:t>
            </a:r>
          </a:p>
          <a:p>
            <a:r>
              <a:rPr lang="es-PE" sz="2400" dirty="0"/>
              <a:t>ATLL H-L podría corresponder a un estado prodrómico de ATLL</a:t>
            </a:r>
          </a:p>
          <a:p>
            <a:r>
              <a:rPr lang="es-PE" sz="2400" dirty="0"/>
              <a:t>Importancia de los estudios colaborativos para dilucidar los mecanismos, historia natural de enfermedad y pronóstico del ATLL H-L</a:t>
            </a:r>
          </a:p>
          <a:p>
            <a:r>
              <a:rPr lang="es-PE" sz="2400" dirty="0"/>
              <a:t>Prevención de cadenas de transmisión de HTLV-1</a:t>
            </a:r>
          </a:p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79678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038725" y="2893221"/>
            <a:ext cx="971550" cy="3881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>
                <a:solidFill>
                  <a:schemeClr val="tx1"/>
                </a:solidFill>
              </a:rPr>
              <a:t>HTLV-1 +</a:t>
            </a:r>
          </a:p>
        </p:txBody>
      </p:sp>
      <p:sp>
        <p:nvSpPr>
          <p:cNvPr id="5" name="Rectangle 12"/>
          <p:cNvSpPr/>
          <p:nvPr/>
        </p:nvSpPr>
        <p:spPr>
          <a:xfrm>
            <a:off x="2880127" y="2893223"/>
            <a:ext cx="916781" cy="3821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Esposo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3983838" y="3487343"/>
            <a:ext cx="916781" cy="388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Hijos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7314012" y="2884887"/>
            <a:ext cx="972740" cy="39647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Esposa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8" name="Rectangle 17"/>
          <p:cNvSpPr/>
          <p:nvPr/>
        </p:nvSpPr>
        <p:spPr>
          <a:xfrm>
            <a:off x="6175775" y="3487343"/>
            <a:ext cx="1000125" cy="388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Esposa</a:t>
            </a:r>
            <a:r>
              <a:rPr lang="en-US" sz="1157" dirty="0">
                <a:solidFill>
                  <a:schemeClr val="tx1"/>
                </a:solidFill>
              </a:rPr>
              <a:t> no </a:t>
            </a:r>
            <a:r>
              <a:rPr lang="en-US" sz="1157" dirty="0" err="1">
                <a:solidFill>
                  <a:schemeClr val="tx1"/>
                </a:solidFill>
              </a:rPr>
              <a:t>disponible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9" name="Rectangle 18"/>
          <p:cNvSpPr/>
          <p:nvPr/>
        </p:nvSpPr>
        <p:spPr>
          <a:xfrm>
            <a:off x="7314012" y="4042172"/>
            <a:ext cx="972740" cy="3893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Hijos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5038725" y="2321721"/>
            <a:ext cx="971550" cy="388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>
                <a:solidFill>
                  <a:schemeClr val="tx1"/>
                </a:solidFill>
              </a:rPr>
              <a:t>Madre</a:t>
            </a:r>
          </a:p>
        </p:txBody>
      </p:sp>
      <p:sp>
        <p:nvSpPr>
          <p:cNvPr id="11" name="Rectangle 22"/>
          <p:cNvSpPr/>
          <p:nvPr/>
        </p:nvSpPr>
        <p:spPr>
          <a:xfrm>
            <a:off x="7314012" y="2321721"/>
            <a:ext cx="972740" cy="388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Hermanos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12" name="Rectangle 25"/>
          <p:cNvSpPr/>
          <p:nvPr/>
        </p:nvSpPr>
        <p:spPr>
          <a:xfrm>
            <a:off x="8480825" y="1765697"/>
            <a:ext cx="754856" cy="3893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>
                <a:solidFill>
                  <a:schemeClr val="tx1"/>
                </a:solidFill>
              </a:rPr>
              <a:t>Padre</a:t>
            </a:r>
          </a:p>
        </p:txBody>
      </p:sp>
      <p:sp>
        <p:nvSpPr>
          <p:cNvPr id="13" name="Rectangle 30"/>
          <p:cNvSpPr/>
          <p:nvPr/>
        </p:nvSpPr>
        <p:spPr>
          <a:xfrm>
            <a:off x="7314012" y="3499250"/>
            <a:ext cx="972740" cy="3881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>
                <a:solidFill>
                  <a:schemeClr val="tx1"/>
                </a:solidFill>
              </a:rPr>
              <a:t>Positivo</a:t>
            </a:r>
          </a:p>
        </p:txBody>
      </p:sp>
      <p:sp>
        <p:nvSpPr>
          <p:cNvPr id="14" name="Rectangle 31"/>
          <p:cNvSpPr/>
          <p:nvPr/>
        </p:nvSpPr>
        <p:spPr>
          <a:xfrm>
            <a:off x="8397479" y="2884887"/>
            <a:ext cx="838200" cy="39647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Negativo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15" name="Rectangle 32"/>
          <p:cNvSpPr/>
          <p:nvPr/>
        </p:nvSpPr>
        <p:spPr>
          <a:xfrm>
            <a:off x="8397479" y="3511159"/>
            <a:ext cx="838200" cy="364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>
                <a:solidFill>
                  <a:schemeClr val="tx1"/>
                </a:solidFill>
              </a:rPr>
              <a:t>No </a:t>
            </a:r>
            <a:r>
              <a:rPr lang="en-US" sz="1157" dirty="0" err="1">
                <a:solidFill>
                  <a:schemeClr val="tx1"/>
                </a:solidFill>
              </a:rPr>
              <a:t>más</a:t>
            </a:r>
            <a:r>
              <a:rPr lang="en-US" sz="1157" dirty="0">
                <a:solidFill>
                  <a:schemeClr val="tx1"/>
                </a:solidFill>
              </a:rPr>
              <a:t> </a:t>
            </a:r>
            <a:r>
              <a:rPr lang="en-US" sz="1157" dirty="0" err="1">
                <a:solidFill>
                  <a:schemeClr val="tx1"/>
                </a:solidFill>
              </a:rPr>
              <a:t>estudios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16" name="Rectangle 33"/>
          <p:cNvSpPr/>
          <p:nvPr/>
        </p:nvSpPr>
        <p:spPr>
          <a:xfrm>
            <a:off x="3983838" y="2893223"/>
            <a:ext cx="916781" cy="3821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Mujer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17" name="Rectangle 34"/>
          <p:cNvSpPr/>
          <p:nvPr/>
        </p:nvSpPr>
        <p:spPr>
          <a:xfrm>
            <a:off x="6175775" y="2899175"/>
            <a:ext cx="1000125" cy="382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>
                <a:solidFill>
                  <a:schemeClr val="tx1"/>
                </a:solidFill>
              </a:rPr>
              <a:t>Hombre</a:t>
            </a:r>
          </a:p>
        </p:txBody>
      </p:sp>
      <p:sp>
        <p:nvSpPr>
          <p:cNvPr id="18" name="Rectangle 35"/>
          <p:cNvSpPr/>
          <p:nvPr/>
        </p:nvSpPr>
        <p:spPr>
          <a:xfrm>
            <a:off x="2880122" y="1765697"/>
            <a:ext cx="971550" cy="3893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>
                <a:solidFill>
                  <a:schemeClr val="tx1"/>
                </a:solidFill>
              </a:rPr>
              <a:t>No </a:t>
            </a:r>
            <a:r>
              <a:rPr lang="en-US" sz="1157" dirty="0" err="1">
                <a:solidFill>
                  <a:schemeClr val="tx1"/>
                </a:solidFill>
              </a:rPr>
              <a:t>más</a:t>
            </a:r>
            <a:r>
              <a:rPr lang="en-US" sz="1157" dirty="0">
                <a:solidFill>
                  <a:schemeClr val="tx1"/>
                </a:solidFill>
              </a:rPr>
              <a:t> </a:t>
            </a:r>
            <a:r>
              <a:rPr lang="en-US" sz="1157" dirty="0" err="1">
                <a:solidFill>
                  <a:schemeClr val="tx1"/>
                </a:solidFill>
              </a:rPr>
              <a:t>estudios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19" name="Rectangle 36"/>
          <p:cNvSpPr/>
          <p:nvPr/>
        </p:nvSpPr>
        <p:spPr>
          <a:xfrm>
            <a:off x="3983838" y="1765697"/>
            <a:ext cx="916781" cy="3893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Negativo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20" name="Rectangle 37"/>
          <p:cNvSpPr/>
          <p:nvPr/>
        </p:nvSpPr>
        <p:spPr>
          <a:xfrm>
            <a:off x="5038725" y="1765697"/>
            <a:ext cx="971550" cy="3893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Disponible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21" name="Rectangle 38"/>
          <p:cNvSpPr/>
          <p:nvPr/>
        </p:nvSpPr>
        <p:spPr>
          <a:xfrm>
            <a:off x="6175775" y="2321721"/>
            <a:ext cx="1000125" cy="388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>
                <a:solidFill>
                  <a:schemeClr val="tx1"/>
                </a:solidFill>
              </a:rPr>
              <a:t>No </a:t>
            </a:r>
            <a:r>
              <a:rPr lang="en-US" sz="1157" dirty="0" err="1">
                <a:solidFill>
                  <a:schemeClr val="tx1"/>
                </a:solidFill>
              </a:rPr>
              <a:t>Disponible</a:t>
            </a:r>
            <a:endParaRPr lang="en-US" sz="1157" dirty="0">
              <a:solidFill>
                <a:schemeClr val="tx1"/>
              </a:solidFill>
            </a:endParaRPr>
          </a:p>
        </p:txBody>
      </p:sp>
      <p:sp>
        <p:nvSpPr>
          <p:cNvPr id="22" name="Rectangle 39"/>
          <p:cNvSpPr/>
          <p:nvPr/>
        </p:nvSpPr>
        <p:spPr>
          <a:xfrm>
            <a:off x="6204347" y="1765697"/>
            <a:ext cx="971550" cy="3893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7" dirty="0" err="1">
                <a:solidFill>
                  <a:schemeClr val="tx1"/>
                </a:solidFill>
              </a:rPr>
              <a:t>Positivo</a:t>
            </a:r>
            <a:endParaRPr lang="en-US" sz="1157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41"/>
          <p:cNvCxnSpPr>
            <a:stCxn id="4" idx="1"/>
            <a:endCxn id="16" idx="3"/>
          </p:cNvCxnSpPr>
          <p:nvPr/>
        </p:nvCxnSpPr>
        <p:spPr>
          <a:xfrm flipH="1" flipV="1">
            <a:off x="4900618" y="3084916"/>
            <a:ext cx="138113" cy="23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45"/>
          <p:cNvCxnSpPr>
            <a:stCxn id="22" idx="3"/>
            <a:endCxn id="12" idx="1"/>
          </p:cNvCxnSpPr>
          <p:nvPr/>
        </p:nvCxnSpPr>
        <p:spPr>
          <a:xfrm>
            <a:off x="7175900" y="1959769"/>
            <a:ext cx="130492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7"/>
          <p:cNvCxnSpPr>
            <a:endCxn id="11" idx="0"/>
          </p:cNvCxnSpPr>
          <p:nvPr/>
        </p:nvCxnSpPr>
        <p:spPr>
          <a:xfrm>
            <a:off x="7800975" y="1959769"/>
            <a:ext cx="0" cy="3619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0"/>
          <p:cNvCxnSpPr>
            <a:stCxn id="4" idx="0"/>
            <a:endCxn id="10" idx="2"/>
          </p:cNvCxnSpPr>
          <p:nvPr/>
        </p:nvCxnSpPr>
        <p:spPr>
          <a:xfrm flipV="1">
            <a:off x="5524500" y="2709865"/>
            <a:ext cx="0" cy="1833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4"/>
          <p:cNvCxnSpPr>
            <a:stCxn id="10" idx="0"/>
            <a:endCxn id="20" idx="2"/>
          </p:cNvCxnSpPr>
          <p:nvPr/>
        </p:nvCxnSpPr>
        <p:spPr>
          <a:xfrm flipV="1">
            <a:off x="5524500" y="2155033"/>
            <a:ext cx="0" cy="1666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56"/>
          <p:cNvCxnSpPr>
            <a:stCxn id="10" idx="3"/>
            <a:endCxn id="21" idx="1"/>
          </p:cNvCxnSpPr>
          <p:nvPr/>
        </p:nvCxnSpPr>
        <p:spPr>
          <a:xfrm>
            <a:off x="6010282" y="2515791"/>
            <a:ext cx="16549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58"/>
          <p:cNvCxnSpPr>
            <a:stCxn id="21" idx="3"/>
            <a:endCxn id="11" idx="1"/>
          </p:cNvCxnSpPr>
          <p:nvPr/>
        </p:nvCxnSpPr>
        <p:spPr>
          <a:xfrm>
            <a:off x="7175902" y="2515791"/>
            <a:ext cx="13811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60"/>
          <p:cNvCxnSpPr>
            <a:stCxn id="20" idx="3"/>
            <a:endCxn id="22" idx="1"/>
          </p:cNvCxnSpPr>
          <p:nvPr/>
        </p:nvCxnSpPr>
        <p:spPr>
          <a:xfrm>
            <a:off x="6010278" y="1959769"/>
            <a:ext cx="19407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62"/>
          <p:cNvCxnSpPr>
            <a:stCxn id="20" idx="1"/>
            <a:endCxn id="19" idx="3"/>
          </p:cNvCxnSpPr>
          <p:nvPr/>
        </p:nvCxnSpPr>
        <p:spPr>
          <a:xfrm flipH="1">
            <a:off x="4900618" y="1959769"/>
            <a:ext cx="13811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64"/>
          <p:cNvCxnSpPr>
            <a:stCxn id="16" idx="1"/>
            <a:endCxn id="5" idx="3"/>
          </p:cNvCxnSpPr>
          <p:nvPr/>
        </p:nvCxnSpPr>
        <p:spPr>
          <a:xfrm flipH="1" flipV="1">
            <a:off x="3796906" y="3083723"/>
            <a:ext cx="186928" cy="11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66"/>
          <p:cNvCxnSpPr>
            <a:stCxn id="16" idx="2"/>
            <a:endCxn id="6" idx="0"/>
          </p:cNvCxnSpPr>
          <p:nvPr/>
        </p:nvCxnSpPr>
        <p:spPr>
          <a:xfrm>
            <a:off x="4442222" y="3275416"/>
            <a:ext cx="0" cy="2119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0"/>
          <p:cNvCxnSpPr>
            <a:stCxn id="17" idx="2"/>
            <a:endCxn id="8" idx="0"/>
          </p:cNvCxnSpPr>
          <p:nvPr/>
        </p:nvCxnSpPr>
        <p:spPr>
          <a:xfrm>
            <a:off x="6675835" y="3281368"/>
            <a:ext cx="0" cy="2059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72"/>
          <p:cNvCxnSpPr>
            <a:stCxn id="8" idx="2"/>
            <a:endCxn id="9" idx="1"/>
          </p:cNvCxnSpPr>
          <p:nvPr/>
        </p:nvCxnSpPr>
        <p:spPr>
          <a:xfrm rot="16200000" flipH="1">
            <a:off x="6814547" y="3736781"/>
            <a:ext cx="360759" cy="638175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74"/>
          <p:cNvCxnSpPr>
            <a:stCxn id="17" idx="3"/>
            <a:endCxn id="7" idx="1"/>
          </p:cNvCxnSpPr>
          <p:nvPr/>
        </p:nvCxnSpPr>
        <p:spPr>
          <a:xfrm flipV="1">
            <a:off x="7175902" y="3082529"/>
            <a:ext cx="138113" cy="83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76"/>
          <p:cNvCxnSpPr>
            <a:stCxn id="19" idx="1"/>
            <a:endCxn id="18" idx="3"/>
          </p:cNvCxnSpPr>
          <p:nvPr/>
        </p:nvCxnSpPr>
        <p:spPr>
          <a:xfrm flipH="1">
            <a:off x="3851675" y="1959769"/>
            <a:ext cx="13215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78"/>
          <p:cNvCxnSpPr>
            <a:stCxn id="7" idx="3"/>
            <a:endCxn id="14" idx="1"/>
          </p:cNvCxnSpPr>
          <p:nvPr/>
        </p:nvCxnSpPr>
        <p:spPr>
          <a:xfrm>
            <a:off x="8286756" y="3082529"/>
            <a:ext cx="1107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80"/>
          <p:cNvCxnSpPr>
            <a:stCxn id="7" idx="2"/>
            <a:endCxn id="13" idx="0"/>
          </p:cNvCxnSpPr>
          <p:nvPr/>
        </p:nvCxnSpPr>
        <p:spPr>
          <a:xfrm>
            <a:off x="7800975" y="3281369"/>
            <a:ext cx="0" cy="2178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84"/>
          <p:cNvCxnSpPr>
            <a:stCxn id="14" idx="2"/>
            <a:endCxn id="15" idx="0"/>
          </p:cNvCxnSpPr>
          <p:nvPr/>
        </p:nvCxnSpPr>
        <p:spPr>
          <a:xfrm>
            <a:off x="8816579" y="3281366"/>
            <a:ext cx="0" cy="2297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86"/>
          <p:cNvCxnSpPr>
            <a:stCxn id="13" idx="2"/>
            <a:endCxn id="9" idx="0"/>
          </p:cNvCxnSpPr>
          <p:nvPr/>
        </p:nvCxnSpPr>
        <p:spPr>
          <a:xfrm>
            <a:off x="7800975" y="3887398"/>
            <a:ext cx="0" cy="154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1"/>
          <p:cNvSpPr txBox="1">
            <a:spLocks noChangeArrowheads="1"/>
          </p:cNvSpPr>
          <p:nvPr/>
        </p:nvSpPr>
        <p:spPr bwMode="auto">
          <a:xfrm>
            <a:off x="2006206" y="5191128"/>
            <a:ext cx="7899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800" dirty="0" err="1"/>
              <a:t>Algoritmo</a:t>
            </a:r>
            <a:r>
              <a:rPr lang="en-US" altLang="en-US" sz="1800" dirty="0"/>
              <a:t> para </a:t>
            </a:r>
            <a:r>
              <a:rPr lang="en-US" altLang="en-US" sz="1800" dirty="0" err="1"/>
              <a:t>estudios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familiares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el</a:t>
            </a:r>
          </a:p>
          <a:p>
            <a:pPr algn="ctr"/>
            <a:r>
              <a:rPr lang="en-US" altLang="en-US" sz="1800" dirty="0"/>
              <a:t>Instituto de Medicina Tropical “Alexander von Humboldt”</a:t>
            </a:r>
          </a:p>
        </p:txBody>
      </p:sp>
      <p:cxnSp>
        <p:nvCxnSpPr>
          <p:cNvPr id="43" name="Straight Arrow Connector 98"/>
          <p:cNvCxnSpPr>
            <a:stCxn id="4" idx="3"/>
            <a:endCxn id="17" idx="1"/>
          </p:cNvCxnSpPr>
          <p:nvPr/>
        </p:nvCxnSpPr>
        <p:spPr>
          <a:xfrm>
            <a:off x="6010282" y="3087293"/>
            <a:ext cx="165497" cy="3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AC519-3F11-9E77-A88F-51E3C7A7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Muchas gracias</a:t>
            </a:r>
            <a:endParaRPr lang="es-PE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A9F95-DD18-F3DE-F043-DB78262B5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346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E05AF23-9D88-49EB-AAA4-F96AAD5E2F43}"/>
              </a:ext>
            </a:extLst>
          </p:cNvPr>
          <p:cNvSpPr/>
          <p:nvPr/>
        </p:nvSpPr>
        <p:spPr>
          <a:xfrm>
            <a:off x="629477" y="1722782"/>
            <a:ext cx="4167809" cy="18685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10" indent="-342910" algn="just">
              <a:buFont typeface="Arial" panose="020B0604020202020204" pitchFamily="34" charset="0"/>
              <a:buChar char="•"/>
            </a:pPr>
            <a:r>
              <a:rPr lang="es-ES" sz="2400" dirty="0"/>
              <a:t>GQM          </a:t>
            </a:r>
          </a:p>
          <a:p>
            <a:pPr marL="342910" indent="-342910" algn="just">
              <a:buFont typeface="Arial" panose="020B0604020202020204" pitchFamily="34" charset="0"/>
              <a:buChar char="•"/>
            </a:pPr>
            <a:r>
              <a:rPr lang="es-ES" sz="2400" dirty="0"/>
              <a:t>Edad:  46 años</a:t>
            </a:r>
          </a:p>
          <a:p>
            <a:pPr marL="342910" indent="-342910" algn="just">
              <a:buFont typeface="Arial" panose="020B0604020202020204" pitchFamily="34" charset="0"/>
              <a:buChar char="•"/>
            </a:pPr>
            <a:r>
              <a:rPr lang="es-ES" sz="2400" dirty="0"/>
              <a:t>Natural: Pisco</a:t>
            </a:r>
          </a:p>
          <a:p>
            <a:pPr marL="342910" indent="-342910" algn="just">
              <a:buFont typeface="Arial" panose="020B0604020202020204" pitchFamily="34" charset="0"/>
              <a:buChar char="•"/>
            </a:pPr>
            <a:r>
              <a:rPr lang="es-ES" sz="2400" dirty="0"/>
              <a:t>Procedente:  Pisco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888C870-D791-4FB1-AF36-D0D9C0F0BEF0}"/>
              </a:ext>
            </a:extLst>
          </p:cNvPr>
          <p:cNvSpPr/>
          <p:nvPr/>
        </p:nvSpPr>
        <p:spPr>
          <a:xfrm>
            <a:off x="6390860" y="1722785"/>
            <a:ext cx="5174974" cy="18685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10" indent="-342910" algn="just">
              <a:buFont typeface="Arial" panose="020B0604020202020204" pitchFamily="34" charset="0"/>
              <a:buChar char="•"/>
            </a:pPr>
            <a:r>
              <a:rPr lang="es-ES" sz="2400" dirty="0"/>
              <a:t>Antecedentes personales: niega HTA, DM2, asma, tuberculosis ni alergias.</a:t>
            </a:r>
          </a:p>
          <a:p>
            <a:pPr marL="342910" indent="-342910" algn="just">
              <a:buFont typeface="Arial" panose="020B0604020202020204" pitchFamily="34" charset="0"/>
              <a:buChar char="•"/>
            </a:pPr>
            <a:r>
              <a:rPr lang="es-ES" sz="2400" dirty="0"/>
              <a:t>Antecedentes familiares: niega</a:t>
            </a:r>
            <a:endParaRPr lang="es-PE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4B0448-8F1E-40EB-A6E8-726C29DC0457}"/>
              </a:ext>
            </a:extLst>
          </p:cNvPr>
          <p:cNvSpPr/>
          <p:nvPr/>
        </p:nvSpPr>
        <p:spPr>
          <a:xfrm>
            <a:off x="629477" y="834888"/>
            <a:ext cx="3313043" cy="5565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FILIACION</a:t>
            </a:r>
            <a:endParaRPr lang="es-PE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B628A7-BCB0-4A7B-A335-E979AEFEEBBA}"/>
              </a:ext>
            </a:extLst>
          </p:cNvPr>
          <p:cNvSpPr/>
          <p:nvPr/>
        </p:nvSpPr>
        <p:spPr>
          <a:xfrm>
            <a:off x="7321826" y="834890"/>
            <a:ext cx="3313043" cy="5565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ANTECEDENTES</a:t>
            </a:r>
            <a:endParaRPr lang="es-PE" sz="320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3341AF9-839F-4D34-A169-9C30B5785E3E}"/>
              </a:ext>
            </a:extLst>
          </p:cNvPr>
          <p:cNvGrpSpPr/>
          <p:nvPr/>
        </p:nvGrpSpPr>
        <p:grpSpPr>
          <a:xfrm>
            <a:off x="659293" y="3922641"/>
            <a:ext cx="10906541" cy="2362199"/>
            <a:chOff x="659293" y="4270516"/>
            <a:chExt cx="10906541" cy="236219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3D55D18-8966-480F-8092-2BE9AB8C7BB1}"/>
                </a:ext>
              </a:extLst>
            </p:cNvPr>
            <p:cNvSpPr/>
            <p:nvPr/>
          </p:nvSpPr>
          <p:spPr>
            <a:xfrm>
              <a:off x="1083364" y="5128592"/>
              <a:ext cx="3591339" cy="6758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/>
                <a:t>TIEMPO DE ENFERMEDAD</a:t>
              </a:r>
              <a:endParaRPr lang="es-PE" sz="2000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4992799-87CC-4FEB-BCEE-2E89460AC2AE}"/>
                </a:ext>
              </a:extLst>
            </p:cNvPr>
            <p:cNvSpPr/>
            <p:nvPr/>
          </p:nvSpPr>
          <p:spPr>
            <a:xfrm>
              <a:off x="1076738" y="5956853"/>
              <a:ext cx="3591339" cy="6758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/>
                <a:t>SIGNOS Y SINTOMAS</a:t>
              </a:r>
              <a:endParaRPr lang="es-PE" sz="2000" dirty="0"/>
            </a:p>
          </p:txBody>
        </p:sp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23759E21-4B99-4CD8-B448-799935C83413}"/>
                </a:ext>
              </a:extLst>
            </p:cNvPr>
            <p:cNvSpPr/>
            <p:nvPr/>
          </p:nvSpPr>
          <p:spPr>
            <a:xfrm>
              <a:off x="4966251" y="5280991"/>
              <a:ext cx="1139687" cy="371061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8E212EAD-049B-4753-80A3-A9FD46FF5855}"/>
                </a:ext>
              </a:extLst>
            </p:cNvPr>
            <p:cNvSpPr/>
            <p:nvPr/>
          </p:nvSpPr>
          <p:spPr>
            <a:xfrm>
              <a:off x="4959625" y="6109252"/>
              <a:ext cx="1139687" cy="371061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6CF6CC9-AC69-464B-83ED-FAA7424F5A3A}"/>
                </a:ext>
              </a:extLst>
            </p:cNvPr>
            <p:cNvSpPr/>
            <p:nvPr/>
          </p:nvSpPr>
          <p:spPr>
            <a:xfrm>
              <a:off x="6556512" y="5128591"/>
              <a:ext cx="5009322" cy="6758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/>
                <a:t>3 meses</a:t>
              </a:r>
              <a:endParaRPr lang="es-PE" sz="24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F337650-269A-4B2B-A247-762DBFA550DD}"/>
                </a:ext>
              </a:extLst>
            </p:cNvPr>
            <p:cNvSpPr/>
            <p:nvPr/>
          </p:nvSpPr>
          <p:spPr>
            <a:xfrm>
              <a:off x="6556512" y="5956853"/>
              <a:ext cx="5009322" cy="6758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2400" dirty="0"/>
                <a:t>baja de peso, sudoración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B6ABC46-B6BB-423E-A746-729D864EE63C}"/>
                </a:ext>
              </a:extLst>
            </p:cNvPr>
            <p:cNvSpPr/>
            <p:nvPr/>
          </p:nvSpPr>
          <p:spPr>
            <a:xfrm>
              <a:off x="659293" y="4270516"/>
              <a:ext cx="3313043" cy="5565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/>
                <a:t>CLINICA</a:t>
              </a:r>
              <a:endParaRPr lang="es-PE" sz="3200" dirty="0"/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4B63888F-84CC-480C-8221-7584D107E0B1}"/>
                </a:ext>
              </a:extLst>
            </p:cNvPr>
            <p:cNvCxnSpPr/>
            <p:nvPr/>
          </p:nvCxnSpPr>
          <p:spPr>
            <a:xfrm>
              <a:off x="861391" y="4774097"/>
              <a:ext cx="0" cy="15206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8FE8829-C872-4E12-AE9F-4F873156CB53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861391" y="5466521"/>
              <a:ext cx="221973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AFBC62C6-B423-4FA4-9605-470A545C766B}"/>
                </a:ext>
              </a:extLst>
            </p:cNvPr>
            <p:cNvCxnSpPr/>
            <p:nvPr/>
          </p:nvCxnSpPr>
          <p:spPr>
            <a:xfrm>
              <a:off x="854766" y="6281533"/>
              <a:ext cx="221973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949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1458" y="1071474"/>
            <a:ext cx="2760692" cy="26879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/>
              <a:t>ECOG 1, despierta, buen estado general, orientada.</a:t>
            </a:r>
          </a:p>
          <a:p>
            <a:pPr marL="285757" indent="-285757" algn="just">
              <a:buFontTx/>
              <a:buChar char="-"/>
            </a:pPr>
            <a:r>
              <a:rPr lang="es-PE" dirty="0"/>
              <a:t>Cuello: adenopatía en </a:t>
            </a:r>
            <a:r>
              <a:rPr lang="es-PE" dirty="0" err="1"/>
              <a:t>hemicuello</a:t>
            </a:r>
            <a:r>
              <a:rPr lang="es-PE" dirty="0"/>
              <a:t> derecho de aproximadamente 3 cm de diámetro, duro, fijo, no doloroso.</a:t>
            </a:r>
          </a:p>
          <a:p>
            <a:pPr algn="just"/>
            <a:r>
              <a:rPr lang="es-PE" dirty="0"/>
              <a:t>Resto no </a:t>
            </a:r>
            <a:r>
              <a:rPr lang="es-PE" dirty="0" err="1"/>
              <a:t>contributorio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71458" y="385468"/>
            <a:ext cx="276069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PE" sz="2800" dirty="0"/>
              <a:t>EXAMEN FÍSICO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64239" y="3800311"/>
            <a:ext cx="2375130" cy="2672221"/>
            <a:chOff x="7419107" y="778323"/>
            <a:chExt cx="4249883" cy="544583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19842" t="10622" r="19410" b="16172"/>
            <a:stretch/>
          </p:blipFill>
          <p:spPr>
            <a:xfrm>
              <a:off x="7419107" y="778323"/>
              <a:ext cx="4249883" cy="5445830"/>
            </a:xfrm>
            <a:prstGeom prst="rect">
              <a:avLst/>
            </a:prstGeom>
          </p:spPr>
        </p:pic>
        <p:sp>
          <p:nvSpPr>
            <p:cNvPr id="8" name="Elipse 7"/>
            <p:cNvSpPr/>
            <p:nvPr/>
          </p:nvSpPr>
          <p:spPr>
            <a:xfrm>
              <a:off x="8707582" y="5392882"/>
              <a:ext cx="353291" cy="43641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11F693E-BFEC-BC57-49AE-FB0EC8DC7106}"/>
              </a:ext>
            </a:extLst>
          </p:cNvPr>
          <p:cNvSpPr/>
          <p:nvPr/>
        </p:nvSpPr>
        <p:spPr>
          <a:xfrm>
            <a:off x="4121430" y="385468"/>
            <a:ext cx="274171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PE" sz="2800" dirty="0"/>
              <a:t>ANALÍTICA BASAL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79660DBC-7C6E-03DB-69D8-293CFED00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60788"/>
              </p:ext>
            </p:extLst>
          </p:nvPr>
        </p:nvGraphicFramePr>
        <p:xfrm>
          <a:off x="4121430" y="1071474"/>
          <a:ext cx="7934961" cy="95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2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7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4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 err="1">
                          <a:effectLst/>
                        </a:rPr>
                        <a:t>Hb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Leucocitos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Neutrófilos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Linfocitos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Monocitos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Plaquetas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Eosinófilos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0" dirty="0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es-PE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12340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6930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4730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400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401000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120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C89E18FB-54EA-4662-5C5C-0B6BE0442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81794"/>
              </p:ext>
            </p:extLst>
          </p:nvPr>
        </p:nvGraphicFramePr>
        <p:xfrm>
          <a:off x="4121430" y="2393315"/>
          <a:ext cx="7934960" cy="854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65619">
                  <a:extLst>
                    <a:ext uri="{9D8B030D-6E8A-4147-A177-3AD203B41FA5}">
                      <a16:colId xmlns:a16="http://schemas.microsoft.com/office/drawing/2014/main" val="2796655743"/>
                    </a:ext>
                  </a:extLst>
                </a:gridCol>
                <a:gridCol w="1565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2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err="1">
                          <a:effectLst/>
                        </a:rPr>
                        <a:t>Creat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Albúmina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PE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s-PE" sz="18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microg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1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dirty="0">
                          <a:solidFill>
                            <a:schemeClr val="bg1"/>
                          </a:solidFill>
                          <a:effectLst/>
                        </a:rPr>
                        <a:t>Perfil hepático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0,52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s-P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+mn-lt"/>
                        </a:rPr>
                        <a:t>4,0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1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DLN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6733170-AC9F-E57D-5E42-A4D03CA86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348506"/>
              </p:ext>
            </p:extLst>
          </p:nvPr>
        </p:nvGraphicFramePr>
        <p:xfrm>
          <a:off x="4140413" y="3429000"/>
          <a:ext cx="7896994" cy="117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714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AC ANTI TOXOPLASMA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AC.CITOMEGALOVIRUS 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AC.ANTI HERPES I</a:t>
                      </a:r>
                      <a:r>
                        <a:rPr lang="es-PE" sz="1800" baseline="0" dirty="0">
                          <a:solidFill>
                            <a:schemeClr val="bg1"/>
                          </a:solidFill>
                        </a:rPr>
                        <a:t>-II </a:t>
                      </a:r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IG</a:t>
                      </a:r>
                      <a:r>
                        <a:rPr lang="es-PE" sz="1800" baseline="0" dirty="0">
                          <a:solidFill>
                            <a:schemeClr val="bg1"/>
                          </a:solidFill>
                        </a:rPr>
                        <a:t> G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SET</a:t>
                      </a:r>
                      <a:r>
                        <a:rPr lang="es-PE" baseline="0" dirty="0"/>
                        <a:t> DE HEPATITIS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14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NO REACTIVO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REACTIVO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/>
                        <a:t>REACTIVO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/>
                        <a:t>NO REACTIVO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4E6D9648-2A6F-1057-FC6E-4994CCDD2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08261"/>
              </p:ext>
            </p:extLst>
          </p:nvPr>
        </p:nvGraphicFramePr>
        <p:xfrm>
          <a:off x="4140413" y="4784967"/>
          <a:ext cx="7896994" cy="46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CARGA</a:t>
                      </a:r>
                      <a:r>
                        <a:rPr lang="es-PE" sz="2000" baseline="0" dirty="0">
                          <a:effectLst/>
                        </a:rPr>
                        <a:t> VIRAL EBSTEIN BARR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POSITIVA 500</a:t>
                      </a:r>
                      <a:r>
                        <a:rPr lang="es-PE" sz="2000" baseline="0" dirty="0">
                          <a:effectLst/>
                        </a:rPr>
                        <a:t> </a:t>
                      </a:r>
                      <a:r>
                        <a:rPr lang="es-PE" sz="2000" baseline="0" dirty="0" err="1">
                          <a:effectLst/>
                        </a:rPr>
                        <a:t>cop</a:t>
                      </a:r>
                      <a:r>
                        <a:rPr lang="es-PE" sz="2000" baseline="0" dirty="0">
                          <a:effectLst/>
                        </a:rPr>
                        <a:t>/</a:t>
                      </a:r>
                      <a:r>
                        <a:rPr lang="es-PE" sz="2000" baseline="0" dirty="0" err="1">
                          <a:effectLst/>
                        </a:rPr>
                        <a:t>ul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0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4320" y="5194808"/>
            <a:ext cx="116433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2400" dirty="0"/>
              <a:t>Adenopatías mediastinales con conglomerado </a:t>
            </a:r>
            <a:r>
              <a:rPr lang="es-PE" sz="2400" dirty="0" err="1"/>
              <a:t>subcarinal</a:t>
            </a:r>
            <a:r>
              <a:rPr lang="es-PE" sz="2400" dirty="0"/>
              <a:t> de 6.5 cm, paratraqueal de 6.2 cm.  Adenopatía axilar derecha de 18 </a:t>
            </a:r>
            <a:r>
              <a:rPr lang="es-PE" sz="2400" dirty="0" err="1"/>
              <a:t>mm.</a:t>
            </a:r>
            <a:r>
              <a:rPr lang="es-PE" sz="2400" dirty="0"/>
              <a:t>  Adenopatía retroperitoneal &gt; 4 cm y para aortica izquierda de 3 cm.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93040" y="337006"/>
            <a:ext cx="11724640" cy="4876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/>
              <a:t>IMÁGENES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1FD975B-26DB-61BA-7090-3C194BFBF12C}"/>
              </a:ext>
            </a:extLst>
          </p:cNvPr>
          <p:cNvSpPr/>
          <p:nvPr/>
        </p:nvSpPr>
        <p:spPr>
          <a:xfrm>
            <a:off x="274320" y="1865667"/>
            <a:ext cx="1164336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dirty="0"/>
              <a:t>Adenopatías  cervicales de aspecto neoformativo localizadas en el </a:t>
            </a:r>
            <a:r>
              <a:rPr lang="es-PE" sz="2400" b="1" dirty="0"/>
              <a:t>grupo  VI derecho</a:t>
            </a:r>
            <a:r>
              <a:rPr lang="es-PE" sz="2400" dirty="0"/>
              <a:t>, y una mayor con  cambios quísticos de bordes y septos internos, con perdida de su hilio graso central mide </a:t>
            </a:r>
            <a:r>
              <a:rPr lang="es-PE" sz="2400" b="1" dirty="0">
                <a:solidFill>
                  <a:srgbClr val="FF0000"/>
                </a:solidFill>
              </a:rPr>
              <a:t>26mm x 18mm x 19mm </a:t>
            </a:r>
            <a:r>
              <a:rPr lang="es-PE" sz="2400" dirty="0"/>
              <a:t>de localización retrovascular.</a:t>
            </a:r>
          </a:p>
          <a:p>
            <a:endParaRPr lang="es-PE" sz="2400" dirty="0"/>
          </a:p>
          <a:p>
            <a:r>
              <a:rPr lang="es-PE" sz="2400" dirty="0"/>
              <a:t> Adenopatías cervicales hipoecoicas en el </a:t>
            </a:r>
            <a:r>
              <a:rPr lang="es-PE" sz="2400" b="1" dirty="0"/>
              <a:t>grupo II y III</a:t>
            </a:r>
            <a:r>
              <a:rPr lang="es-PE" sz="2400" dirty="0"/>
              <a:t>, la mayor mide </a:t>
            </a:r>
            <a:r>
              <a:rPr lang="es-PE" sz="2400" b="1" dirty="0">
                <a:solidFill>
                  <a:srgbClr val="FF0000"/>
                </a:solidFill>
              </a:rPr>
              <a:t>15mm x 5mm</a:t>
            </a:r>
            <a:r>
              <a:rPr lang="es-PE" sz="2400" dirty="0"/>
              <a:t>, así como adenopatías de similares características en grupo ganglionar III contralateral.</a:t>
            </a:r>
          </a:p>
        </p:txBody>
      </p:sp>
      <p:sp>
        <p:nvSpPr>
          <p:cNvPr id="5" name="Rectángulo redondeado 2">
            <a:extLst>
              <a:ext uri="{FF2B5EF4-FFF2-40B4-BE49-F238E27FC236}">
                <a16:creationId xmlns:a16="http://schemas.microsoft.com/office/drawing/2014/main" id="{80226142-A9ED-D8C0-D984-557C6F41C274}"/>
              </a:ext>
            </a:extLst>
          </p:cNvPr>
          <p:cNvSpPr/>
          <p:nvPr/>
        </p:nvSpPr>
        <p:spPr>
          <a:xfrm>
            <a:off x="193040" y="1063027"/>
            <a:ext cx="11724640" cy="4876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ECOGRAFÍA CERVICAL (29.05.2017)</a:t>
            </a:r>
            <a:endParaRPr lang="es-PE" dirty="0"/>
          </a:p>
        </p:txBody>
      </p:sp>
      <p:sp>
        <p:nvSpPr>
          <p:cNvPr id="6" name="Rectángulo redondeado 2">
            <a:extLst>
              <a:ext uri="{FF2B5EF4-FFF2-40B4-BE49-F238E27FC236}">
                <a16:creationId xmlns:a16="http://schemas.microsoft.com/office/drawing/2014/main" id="{D2F7B906-35B6-70F6-C3E7-A26582C1D413}"/>
              </a:ext>
            </a:extLst>
          </p:cNvPr>
          <p:cNvSpPr/>
          <p:nvPr/>
        </p:nvSpPr>
        <p:spPr>
          <a:xfrm>
            <a:off x="274320" y="4439136"/>
            <a:ext cx="11643360" cy="4876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TEM C-TAP (24.05.2017)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31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6880" y="487680"/>
            <a:ext cx="11379200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/>
              <a:t>BIOPSIA DE GANGLIO (27/06/2017): Ganglio linfático con distorsión parcial de su arquitectura a expensas de una proliferación linfoide atípica a  nivel interfolicular, constituida por linfocitos pequeños, histiocitos, eosinófilos y células grandes con morfología </a:t>
            </a:r>
            <a:r>
              <a:rPr lang="es-PE" dirty="0" err="1"/>
              <a:t>Sternberoide</a:t>
            </a:r>
            <a:r>
              <a:rPr lang="es-PE" dirty="0"/>
              <a:t>, algunas en vía de apoptosis (células momificadas?). Además se evidencia tractos de fibrosis muy hialina alrededor de vasos sanguíneos y en el centro del ganglio.  Llama la atención el numero elevado de mitosis.  </a:t>
            </a:r>
          </a:p>
          <a:p>
            <a:r>
              <a:rPr lang="es-PE" dirty="0"/>
              <a:t>Posibilidades:                                                            </a:t>
            </a:r>
          </a:p>
          <a:p>
            <a:pPr marL="285757" indent="-285757">
              <a:buFontTx/>
              <a:buChar char="-"/>
            </a:pPr>
            <a:r>
              <a:rPr lang="es-PE" dirty="0"/>
              <a:t>Linfoma Hodgkin Clásico, variedad Celularidad Mixta.              </a:t>
            </a:r>
          </a:p>
          <a:p>
            <a:pPr marL="285757" indent="-285757">
              <a:buFontTx/>
              <a:buChar char="-"/>
            </a:pPr>
            <a:r>
              <a:rPr lang="es-PE" dirty="0"/>
              <a:t>Linfoma B rico en células T e Histiocitos                                </a:t>
            </a:r>
          </a:p>
          <a:p>
            <a:pPr marL="285757" indent="-285757">
              <a:buFontTx/>
              <a:buChar char="-"/>
            </a:pPr>
            <a:r>
              <a:rPr lang="es-PE" dirty="0"/>
              <a:t>Linfoma no Hodgkin T Periférico.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6880" y="3350804"/>
            <a:ext cx="11379200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dirty="0"/>
              <a:t>Estudio de </a:t>
            </a:r>
            <a:r>
              <a:rPr lang="es-PE" sz="2000" dirty="0" err="1"/>
              <a:t>Inmunohistoquimica</a:t>
            </a:r>
            <a:r>
              <a:rPr lang="es-PE" sz="2000" dirty="0"/>
              <a:t>: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CD15: Positivo parcial, patrón </a:t>
            </a:r>
            <a:r>
              <a:rPr lang="es-PE" sz="2000" dirty="0" err="1"/>
              <a:t>golgi</a:t>
            </a:r>
            <a:r>
              <a:rPr lang="es-PE" sz="2000" dirty="0"/>
              <a:t> y membrana.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CD20: Positivo débil en la mayor parte de células grandes  con algunas células con expresión fuerte.                  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CD45: Negativo en las células grandes (HRS)    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Pax-5:Positivo débil en las células grandes (HRS)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CD3: Células T reactivas.                     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EBV-LMP1: Negativo.                            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CD30: Reactivo agotado.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CD30: Positivo (Particular)</a:t>
            </a:r>
          </a:p>
          <a:p>
            <a:r>
              <a:rPr lang="es-PE" sz="2000" dirty="0"/>
              <a:t>Conclusión: Se confirma el diagnostico de </a:t>
            </a:r>
            <a:r>
              <a:rPr lang="es-PE" sz="2000" b="1" dirty="0"/>
              <a:t>Linfoma Hodgkin Clásico.</a:t>
            </a:r>
          </a:p>
        </p:txBody>
      </p:sp>
    </p:spTree>
    <p:extLst>
      <p:ext uri="{BB962C8B-B14F-4D97-AF65-F5344CB8AC3E}">
        <p14:creationId xmlns:p14="http://schemas.microsoft.com/office/powerpoint/2010/main" val="232421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800" y="1629606"/>
            <a:ext cx="108204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dirty="0"/>
              <a:t>BIOPSIA MEDULA OSEA (24/06/17): Biopsia de medula ósea con severa fibrosis, leve eosinofilia y presencia de aisladas células grandes atípicas consistente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con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</a:rPr>
              <a:t>infiltración medular por Linfoma Hodgkin clásico, en relación al antecedente.     </a:t>
            </a:r>
          </a:p>
          <a:p>
            <a:r>
              <a:rPr lang="es-PE" sz="2000" dirty="0"/>
              <a:t>Ampliación del Diagnóstico:11/07/17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CD15: Identifica numerosos eosinófilos y granulocitos.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CD45: Células linfoides y mieloides maduras.   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Pax5: Resalta Linfocitos B maduros.                                         </a:t>
            </a:r>
          </a:p>
          <a:p>
            <a:pPr marL="285757" indent="-285757">
              <a:buFont typeface="Arial" panose="020B0604020202020204" pitchFamily="34" charset="0"/>
              <a:buChar char="•"/>
            </a:pPr>
            <a:r>
              <a:rPr lang="es-PE" sz="2000" dirty="0"/>
              <a:t>Conclusión: A pesar de no identificarse ninguna célula diagnostica (HRS), el contexto celular, la fibrosis y severa eosinofilia son consistentes con infiltración linfomatosa.</a:t>
            </a:r>
          </a:p>
        </p:txBody>
      </p:sp>
    </p:spTree>
    <p:extLst>
      <p:ext uri="{BB962C8B-B14F-4D97-AF65-F5344CB8AC3E}">
        <p14:creationId xmlns:p14="http://schemas.microsoft.com/office/powerpoint/2010/main" val="367301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937489" y="1885588"/>
            <a:ext cx="6160117" cy="6502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QT: ABVD POR 6 CICLOS (</a:t>
            </a:r>
            <a:r>
              <a:rPr lang="es-PE" dirty="0">
                <a:solidFill>
                  <a:schemeClr val="accent1"/>
                </a:solidFill>
              </a:rPr>
              <a:t>14/7/17 </a:t>
            </a:r>
            <a:r>
              <a:rPr lang="es-P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PE" dirty="0">
                <a:solidFill>
                  <a:schemeClr val="accent1"/>
                </a:solidFill>
              </a:rPr>
              <a:t> 3/1/18)</a:t>
            </a:r>
            <a:endParaRPr lang="es-PE" dirty="0"/>
          </a:p>
        </p:txBody>
      </p:sp>
      <p:sp>
        <p:nvSpPr>
          <p:cNvPr id="3" name="Flecha derecha 2"/>
          <p:cNvSpPr/>
          <p:nvPr/>
        </p:nvSpPr>
        <p:spPr>
          <a:xfrm>
            <a:off x="983511" y="1960862"/>
            <a:ext cx="1350334" cy="49973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1658678" y="2977118"/>
            <a:ext cx="9845749" cy="14991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/>
              <a:t>TEM CUELLO- TÓRAX- ABDOMEN-PELVIS (SET/2017):  </a:t>
            </a:r>
            <a:r>
              <a:rPr lang="es-PE" dirty="0"/>
              <a:t>no adenopatías a nivel cervical, lesiones hipodensas en el mediastino medio de hasta </a:t>
            </a:r>
            <a:r>
              <a:rPr lang="es-PE" b="1" dirty="0">
                <a:solidFill>
                  <a:srgbClr val="FF0000"/>
                </a:solidFill>
              </a:rPr>
              <a:t>30mm </a:t>
            </a:r>
            <a:r>
              <a:rPr lang="es-PE" dirty="0"/>
              <a:t>en </a:t>
            </a:r>
            <a:r>
              <a:rPr lang="es-PE" b="1" dirty="0">
                <a:solidFill>
                  <a:srgbClr val="FF0000"/>
                </a:solidFill>
              </a:rPr>
              <a:t>ventana </a:t>
            </a:r>
            <a:r>
              <a:rPr lang="es-PE" b="1" dirty="0" err="1">
                <a:solidFill>
                  <a:srgbClr val="FF0000"/>
                </a:solidFill>
              </a:rPr>
              <a:t>aorto</a:t>
            </a:r>
            <a:r>
              <a:rPr lang="es-PE" b="1" dirty="0">
                <a:solidFill>
                  <a:srgbClr val="FF0000"/>
                </a:solidFill>
              </a:rPr>
              <a:t> pulmonar </a:t>
            </a:r>
            <a:r>
              <a:rPr lang="es-PE" dirty="0"/>
              <a:t>y hacia el nivel pericarinal menores de 10 mm así como hacia el nivel de la ventana aórtico pulmonar que sugieren consecutivos a actividad infiltrativa. Escasas discretas adenopatías en el retroperitoneo a predominio </a:t>
            </a:r>
            <a:r>
              <a:rPr lang="es-PE" b="1" dirty="0" err="1">
                <a:solidFill>
                  <a:srgbClr val="FF0000"/>
                </a:solidFill>
              </a:rPr>
              <a:t>paraaórtico</a:t>
            </a:r>
            <a:r>
              <a:rPr lang="es-PE" b="1" dirty="0">
                <a:solidFill>
                  <a:srgbClr val="FF0000"/>
                </a:solidFill>
              </a:rPr>
              <a:t> izquierdo </a:t>
            </a:r>
            <a:r>
              <a:rPr lang="es-PE" dirty="0"/>
              <a:t>de hasta</a:t>
            </a:r>
            <a:r>
              <a:rPr lang="es-PE" b="1" dirty="0"/>
              <a:t> </a:t>
            </a:r>
            <a:r>
              <a:rPr lang="es-PE" b="1" dirty="0">
                <a:solidFill>
                  <a:srgbClr val="FF0000"/>
                </a:solidFill>
              </a:rPr>
              <a:t>20mm</a:t>
            </a:r>
            <a:r>
              <a:rPr lang="es-PE" b="1" dirty="0"/>
              <a:t> </a:t>
            </a:r>
            <a:r>
              <a:rPr lang="es-PE" dirty="0"/>
              <a:t>de diámetro mayor.</a:t>
            </a:r>
          </a:p>
        </p:txBody>
      </p:sp>
      <p:sp>
        <p:nvSpPr>
          <p:cNvPr id="5" name="Elipse 4"/>
          <p:cNvSpPr/>
          <p:nvPr/>
        </p:nvSpPr>
        <p:spPr>
          <a:xfrm>
            <a:off x="276447" y="3168501"/>
            <a:ext cx="1105786" cy="111641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Post 3er curso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58678" y="4801445"/>
            <a:ext cx="9845749" cy="14991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/>
              <a:t>TEM CUELLO- TÓRAX- ABDOMEN-PELVIS (DIC/2017): </a:t>
            </a:r>
            <a:r>
              <a:rPr lang="es-PE" dirty="0"/>
              <a:t>adenomegalias en leve menor medida que control previo set 2017, de distribución difusa la mayor de </a:t>
            </a:r>
            <a:r>
              <a:rPr lang="es-PE" b="1" dirty="0">
                <a:solidFill>
                  <a:srgbClr val="FF0000"/>
                </a:solidFill>
              </a:rPr>
              <a:t>26 mm</a:t>
            </a:r>
            <a:r>
              <a:rPr lang="es-PE" dirty="0"/>
              <a:t> en </a:t>
            </a:r>
            <a:r>
              <a:rPr lang="es-PE" b="1" dirty="0">
                <a:solidFill>
                  <a:srgbClr val="FF0000"/>
                </a:solidFill>
              </a:rPr>
              <a:t>ventana </a:t>
            </a:r>
            <a:r>
              <a:rPr lang="es-PE" b="1" dirty="0" err="1">
                <a:solidFill>
                  <a:srgbClr val="FF0000"/>
                </a:solidFill>
              </a:rPr>
              <a:t>aorto</a:t>
            </a:r>
            <a:r>
              <a:rPr lang="es-PE" b="1" dirty="0">
                <a:solidFill>
                  <a:srgbClr val="FF0000"/>
                </a:solidFill>
              </a:rPr>
              <a:t> pulmonar</a:t>
            </a:r>
            <a:r>
              <a:rPr lang="es-PE" dirty="0"/>
              <a:t>. Discretas adenomegalias retroperitoneales </a:t>
            </a:r>
            <a:r>
              <a:rPr lang="es-PE" b="1" dirty="0" err="1">
                <a:solidFill>
                  <a:srgbClr val="FF0000"/>
                </a:solidFill>
              </a:rPr>
              <a:t>paraaórtico</a:t>
            </a:r>
            <a:r>
              <a:rPr lang="es-PE" b="1" dirty="0">
                <a:solidFill>
                  <a:srgbClr val="FF0000"/>
                </a:solidFill>
              </a:rPr>
              <a:t> izquierdo </a:t>
            </a:r>
            <a:r>
              <a:rPr lang="es-PE" dirty="0"/>
              <a:t>que miden entre </a:t>
            </a:r>
            <a:r>
              <a:rPr lang="es-PE" b="1" dirty="0">
                <a:solidFill>
                  <a:srgbClr val="FF0000"/>
                </a:solidFill>
              </a:rPr>
              <a:t>12mm y 14mm </a:t>
            </a:r>
            <a:r>
              <a:rPr lang="es-PE" dirty="0"/>
              <a:t>de menor medida y proporción que en control previo, pero aún presentes.</a:t>
            </a:r>
          </a:p>
        </p:txBody>
      </p:sp>
      <p:sp>
        <p:nvSpPr>
          <p:cNvPr id="9" name="Elipse 8"/>
          <p:cNvSpPr/>
          <p:nvPr/>
        </p:nvSpPr>
        <p:spPr>
          <a:xfrm>
            <a:off x="276447" y="4992829"/>
            <a:ext cx="1105786" cy="111641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Post 5to curso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09155" y="758536"/>
            <a:ext cx="11097490" cy="67540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DX: LINFOMA HODGKIN CLASICO  1° CERVICAL EC IVB (IMO)</a:t>
            </a:r>
          </a:p>
        </p:txBody>
      </p:sp>
    </p:spTree>
    <p:extLst>
      <p:ext uri="{BB962C8B-B14F-4D97-AF65-F5344CB8AC3E}">
        <p14:creationId xmlns:p14="http://schemas.microsoft.com/office/powerpoint/2010/main" val="322194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353" y="1631837"/>
            <a:ext cx="11115040" cy="48013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/>
              <a:t>ADENOPATIAS CERVICALES CON HIPERMETABOLISMO GLUCIDICO DE LOS GRUPOS:  ADENOPATIAS BILATERALES EN GRUPO V LA MAS REPRESSENTIVA DE LOCALIZACION IZQUIERDO DE 6 MM DE DIAMETRO MENOR Y SUVMAX 1.6.  </a:t>
            </a:r>
          </a:p>
          <a:p>
            <a:endParaRPr lang="es-PE" dirty="0"/>
          </a:p>
          <a:p>
            <a:r>
              <a:rPr lang="es-PE" b="1" dirty="0">
                <a:solidFill>
                  <a:srgbClr val="FF0000"/>
                </a:solidFill>
              </a:rPr>
              <a:t>ADENOPATIAS AXILARES A PREDOMINIO DERECHO</a:t>
            </a:r>
            <a:r>
              <a:rPr lang="es-PE" dirty="0"/>
              <a:t>, SIENDO LA MAS REPRESENTATIVA DE </a:t>
            </a:r>
            <a:r>
              <a:rPr lang="es-PE" b="1" dirty="0">
                <a:solidFill>
                  <a:srgbClr val="FF0000"/>
                </a:solidFill>
              </a:rPr>
              <a:t>13.6 MM </a:t>
            </a:r>
            <a:r>
              <a:rPr lang="es-PE" dirty="0"/>
              <a:t>DE DIAMETRO MENOR Y </a:t>
            </a:r>
            <a:r>
              <a:rPr lang="es-PE" b="1" dirty="0">
                <a:solidFill>
                  <a:srgbClr val="FF0000"/>
                </a:solidFill>
              </a:rPr>
              <a:t>SUVMAX 2.72</a:t>
            </a:r>
            <a:r>
              <a:rPr lang="es-PE" dirty="0"/>
              <a:t>. EN VENTANA AORTOPULMONAR SE APRECIA GRUPO GANGLIONAR </a:t>
            </a:r>
            <a:r>
              <a:rPr lang="es-PE" b="1" dirty="0">
                <a:solidFill>
                  <a:srgbClr val="FF0000"/>
                </a:solidFill>
              </a:rPr>
              <a:t>PARAORTICO IZQUIERDO DE 10 MM DE DIAMETRO MENOR Y SUVMAX 2.6.</a:t>
            </a:r>
          </a:p>
          <a:p>
            <a:endParaRPr lang="es-PE" dirty="0"/>
          </a:p>
          <a:p>
            <a:r>
              <a:rPr lang="es-PE" dirty="0"/>
              <a:t>ILIACOS INTERNOS BILATERALES E ILIACOS EXTERNOS A PREDOMINIO IZQUIERDO,   SIENDO EL MAS REPRESENTATIVA </a:t>
            </a:r>
            <a:r>
              <a:rPr lang="es-PE" b="1" dirty="0">
                <a:solidFill>
                  <a:srgbClr val="FF0000"/>
                </a:solidFill>
              </a:rPr>
              <a:t>ILIACO EXTERNO IZQUIERDO </a:t>
            </a:r>
            <a:r>
              <a:rPr lang="es-PE" dirty="0"/>
              <a:t>QUE ALCANZA MEDIR </a:t>
            </a:r>
            <a:r>
              <a:rPr lang="es-PE" b="1" dirty="0">
                <a:solidFill>
                  <a:srgbClr val="FF0000"/>
                </a:solidFill>
              </a:rPr>
              <a:t>10 MM </a:t>
            </a:r>
            <a:r>
              <a:rPr lang="es-PE" dirty="0"/>
              <a:t>EN SU DIAMETRO MENOR CON </a:t>
            </a:r>
            <a:r>
              <a:rPr lang="es-PE" b="1" dirty="0">
                <a:solidFill>
                  <a:srgbClr val="FF0000"/>
                </a:solidFill>
              </a:rPr>
              <a:t>SUVMAX DE 5.9</a:t>
            </a:r>
            <a:r>
              <a:rPr lang="es-PE" dirty="0"/>
              <a:t>, INGUINALES SUPERFICIALES  BILATERALES, SIENDO LA MAS REPRESENTATIVA DERECHA DE 9MM Y SUVMAX 2.3</a:t>
            </a:r>
            <a:r>
              <a:rPr lang="es-PE" b="1" dirty="0"/>
              <a:t>; </a:t>
            </a:r>
            <a:r>
              <a:rPr lang="es-PE" b="1" dirty="0">
                <a:solidFill>
                  <a:srgbClr val="FF0000"/>
                </a:solidFill>
              </a:rPr>
              <a:t> INGUINALES PROFUNDOS BILATERALES</a:t>
            </a:r>
            <a:r>
              <a:rPr lang="es-PE" dirty="0"/>
              <a:t>, SIENDO LA MAS REPRESENTATIVA DEL LADO </a:t>
            </a:r>
            <a:r>
              <a:rPr lang="es-PE" b="1" dirty="0">
                <a:solidFill>
                  <a:srgbClr val="FF0000"/>
                </a:solidFill>
              </a:rPr>
              <a:t>DERECHO</a:t>
            </a:r>
            <a:r>
              <a:rPr lang="es-PE" dirty="0"/>
              <a:t> DE </a:t>
            </a:r>
            <a:r>
              <a:rPr lang="es-PE" b="1" dirty="0">
                <a:solidFill>
                  <a:srgbClr val="FF0000"/>
                </a:solidFill>
              </a:rPr>
              <a:t>10 MM DE DIAMETRO Y SUVMAX DE 3.7.</a:t>
            </a:r>
          </a:p>
          <a:p>
            <a:endParaRPr lang="es-PE" dirty="0"/>
          </a:p>
          <a:p>
            <a:r>
              <a:rPr lang="es-PE" dirty="0"/>
              <a:t>CONCLUSION: ESTUDIO DE PET/CT QUE MUESTRA </a:t>
            </a:r>
            <a:r>
              <a:rPr lang="es-PE" b="1" dirty="0">
                <a:solidFill>
                  <a:srgbClr val="FF0000"/>
                </a:solidFill>
              </a:rPr>
              <a:t>ADENOPATIAS A NIVEL DE TORAX  Y PELVIS </a:t>
            </a:r>
            <a:r>
              <a:rPr lang="es-PE" dirty="0"/>
              <a:t>CON ACTIVIDAD METABOLICA </a:t>
            </a:r>
            <a:r>
              <a:rPr lang="es-PE" b="1" dirty="0">
                <a:solidFill>
                  <a:srgbClr val="FF0000"/>
                </a:solidFill>
              </a:rPr>
              <a:t>(DEUVILLE 4) </a:t>
            </a:r>
            <a:r>
              <a:rPr lang="es-PE" dirty="0"/>
              <a:t>EN RELACION A ENFERMEDAD TUMORAL ACTIVA. NO SE CUENTA CON ESTUDIO BASAL PARA ADECUADA VALORACION DE RESPUESTA AL TRATAMIENTO.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09353" y="727594"/>
            <a:ext cx="6219767" cy="5922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PET CT (21/03/2018) – Post 6°C</a:t>
            </a:r>
          </a:p>
        </p:txBody>
      </p:sp>
    </p:spTree>
    <p:extLst>
      <p:ext uri="{BB962C8B-B14F-4D97-AF65-F5344CB8AC3E}">
        <p14:creationId xmlns:p14="http://schemas.microsoft.com/office/powerpoint/2010/main" val="3816093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2018</Words>
  <Application>Microsoft Office PowerPoint</Application>
  <PresentationFormat>Panorámica</PresentationFormat>
  <Paragraphs>218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Archivo Narrow</vt:lpstr>
      <vt:lpstr>Arial</vt:lpstr>
      <vt:lpstr>BlinkMacSystemFont</vt:lpstr>
      <vt:lpstr>Calibri</vt:lpstr>
      <vt:lpstr>Calibri Light</vt:lpstr>
      <vt:lpstr>Cambria</vt:lpstr>
      <vt:lpstr>Tahoma</vt:lpstr>
      <vt:lpstr>Wingdings 2</vt:lpstr>
      <vt:lpstr>Tema de Office</vt:lpstr>
      <vt:lpstr>CASO CLÍNICO ATLL Hodgkin-like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ATLL Hodgkin-like</vt:lpstr>
      <vt:lpstr>Presentación de PowerPoint</vt:lpstr>
      <vt:lpstr>Características clínicas</vt:lpstr>
      <vt:lpstr>Características histológicas</vt:lpstr>
      <vt:lpstr>Conclusiones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</dc:title>
  <dc:creator>KIM</dc:creator>
  <cp:lastModifiedBy>Carolina Alvarez</cp:lastModifiedBy>
  <cp:revision>12</cp:revision>
  <dcterms:created xsi:type="dcterms:W3CDTF">2022-02-12T19:38:16Z</dcterms:created>
  <dcterms:modified xsi:type="dcterms:W3CDTF">2023-11-11T21:47:35Z</dcterms:modified>
</cp:coreProperties>
</file>